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embeddedFontLst>
    <p:embeddedFont>
      <p:font typeface="Arial Black" panose="020B0A04020102020204" pitchFamily="34" charset="0"/>
      <p:regular r:id="rId19"/>
      <p:bold r:id="rId20"/>
    </p:embeddedFont>
    <p:embeddedFont>
      <p:font typeface="Calibri" panose="020F0502020204030204" pitchFamily="34" charset="0"/>
      <p:regular r:id="rId21"/>
      <p:bold r:id="rId22"/>
      <p:italic r:id="rId23"/>
      <p:boldItalic r:id="rId24"/>
    </p:embeddedFont>
    <p:embeddedFont>
      <p:font typeface="Lato" panose="020F0502020204030203" pitchFamily="34" charset="0"/>
      <p:regular r:id="rId25"/>
      <p:bold r:id="rId26"/>
      <p:italic r:id="rId27"/>
      <p:boldItalic r:id="rId28"/>
    </p:embeddedFont>
    <p:embeddedFont>
      <p:font typeface="Montserrat" panose="00000500000000000000" pitchFamily="2" charset="0"/>
      <p:regular r:id="rId29"/>
      <p:bold r:id="rId30"/>
      <p:italic r:id="rId31"/>
      <p:boldItalic r:id="rId32"/>
    </p:embeddedFont>
    <p:embeddedFont>
      <p:font typeface="Quattrocento Sans" panose="020B0502050000020003"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19484eaa94_0_1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19484eaa94_0_17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119484eaa94_0_17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19484eaa9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g119484eaa9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9" name="Google Shape;24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19484eaa94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g119484eaa94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0" y="654"/>
            <a:ext cx="6871435" cy="6845694"/>
            <a:chOff x="0" y="75"/>
            <a:chExt cx="5153705" cy="5152950"/>
          </a:xfrm>
        </p:grpSpPr>
        <p:sp>
          <p:nvSpPr>
            <p:cNvPr id="16" name="Google Shape;16;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lvl1pPr lvl="0" rtl="0">
              <a:spcBef>
                <a:spcPts val="0"/>
              </a:spcBef>
              <a:spcAft>
                <a:spcPts val="0"/>
              </a:spcAft>
              <a:buSzPts val="5300"/>
              <a:buNone/>
              <a:defRPr sz="5300"/>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a:p>
        </p:txBody>
      </p:sp>
      <p:sp>
        <p:nvSpPr>
          <p:cNvPr id="21" name="Google Shape;21;p2"/>
          <p:cNvSpPr txBox="1">
            <a:spLocks noGrp="1"/>
          </p:cNvSpPr>
          <p:nvPr>
            <p:ph type="subTitle" idx="1"/>
          </p:nvPr>
        </p:nvSpPr>
        <p:spPr>
          <a:xfrm>
            <a:off x="6778600" y="5233233"/>
            <a:ext cx="4627500" cy="674700"/>
          </a:xfrm>
          <a:prstGeom prst="rect">
            <a:avLst/>
          </a:prstGeom>
        </p:spPr>
        <p:txBody>
          <a:bodyPr spcFirstLastPara="1" wrap="square" lIns="121900" tIns="121900" rIns="121900" bIns="121900" anchor="t" anchorCtr="0">
            <a:normAutofit/>
          </a:bodyPr>
          <a:lstStyle>
            <a:lvl1pPr lvl="0" rtl="0">
              <a:lnSpc>
                <a:spcPct val="100000"/>
              </a:lnSpc>
              <a:spcBef>
                <a:spcPts val="0"/>
              </a:spcBef>
              <a:spcAft>
                <a:spcPts val="0"/>
              </a:spcAft>
              <a:buSzPts val="1700"/>
              <a:buNone/>
              <a:defRPr/>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
        <p:nvSpPr>
          <p:cNvPr id="22" name="Google Shape;22;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grpSp>
        <p:nvGrpSpPr>
          <p:cNvPr id="110" name="Google Shape;110;p11"/>
          <p:cNvGrpSpPr/>
          <p:nvPr/>
        </p:nvGrpSpPr>
        <p:grpSpPr>
          <a:xfrm>
            <a:off x="5875053" y="0"/>
            <a:ext cx="6316642" cy="6857248"/>
            <a:chOff x="4406400" y="0"/>
            <a:chExt cx="4737600" cy="5143065"/>
          </a:xfrm>
        </p:grpSpPr>
        <p:sp>
          <p:nvSpPr>
            <p:cNvPr id="111" name="Google Shape;111;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 name="Google Shape;117;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 name="Google Shape;118;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 name="Google Shape;119;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 name="Google Shape;125;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 name="Google Shape;126;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 name="Google Shape;127;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 name="Google Shape;128;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9" name="Google Shape;129;p11"/>
          <p:cNvSpPr txBox="1">
            <a:spLocks noGrp="1"/>
          </p:cNvSpPr>
          <p:nvPr>
            <p:ph type="title" hasCustomPrompt="1"/>
          </p:nvPr>
        </p:nvSpPr>
        <p:spPr>
          <a:xfrm>
            <a:off x="1098467" y="1712900"/>
            <a:ext cx="6368100" cy="1734300"/>
          </a:xfrm>
          <a:prstGeom prst="rect">
            <a:avLst/>
          </a:prstGeom>
        </p:spPr>
        <p:txBody>
          <a:bodyPr spcFirstLastPara="1" wrap="square" lIns="121900" tIns="121900" rIns="121900" bIns="121900" anchor="t" anchorCtr="0">
            <a:normAutofit/>
          </a:bodyPr>
          <a:lstStyle>
            <a:lvl1pPr lvl="0" rtl="0">
              <a:spcBef>
                <a:spcPts val="0"/>
              </a:spcBef>
              <a:spcAft>
                <a:spcPts val="0"/>
              </a:spcAft>
              <a:buSzPts val="10700"/>
              <a:buNone/>
              <a:defRPr sz="10700"/>
            </a:lvl1pPr>
            <a:lvl2pPr lvl="1" rtl="0">
              <a:spcBef>
                <a:spcPts val="0"/>
              </a:spcBef>
              <a:spcAft>
                <a:spcPts val="0"/>
              </a:spcAft>
              <a:buSzPts val="10700"/>
              <a:buNone/>
              <a:defRPr sz="10700"/>
            </a:lvl2pPr>
            <a:lvl3pPr lvl="2" rtl="0">
              <a:spcBef>
                <a:spcPts val="0"/>
              </a:spcBef>
              <a:spcAft>
                <a:spcPts val="0"/>
              </a:spcAft>
              <a:buSzPts val="10700"/>
              <a:buNone/>
              <a:defRPr sz="10700"/>
            </a:lvl3pPr>
            <a:lvl4pPr lvl="3" rtl="0">
              <a:spcBef>
                <a:spcPts val="0"/>
              </a:spcBef>
              <a:spcAft>
                <a:spcPts val="0"/>
              </a:spcAft>
              <a:buSzPts val="10700"/>
              <a:buNone/>
              <a:defRPr sz="10700"/>
            </a:lvl4pPr>
            <a:lvl5pPr lvl="4" rtl="0">
              <a:spcBef>
                <a:spcPts val="0"/>
              </a:spcBef>
              <a:spcAft>
                <a:spcPts val="0"/>
              </a:spcAft>
              <a:buSzPts val="10700"/>
              <a:buNone/>
              <a:defRPr sz="10700"/>
            </a:lvl5pPr>
            <a:lvl6pPr lvl="5" rtl="0">
              <a:spcBef>
                <a:spcPts val="0"/>
              </a:spcBef>
              <a:spcAft>
                <a:spcPts val="0"/>
              </a:spcAft>
              <a:buSzPts val="10700"/>
              <a:buNone/>
              <a:defRPr sz="10700"/>
            </a:lvl6pPr>
            <a:lvl7pPr lvl="6" rtl="0">
              <a:spcBef>
                <a:spcPts val="0"/>
              </a:spcBef>
              <a:spcAft>
                <a:spcPts val="0"/>
              </a:spcAft>
              <a:buSzPts val="10700"/>
              <a:buNone/>
              <a:defRPr sz="10700"/>
            </a:lvl7pPr>
            <a:lvl8pPr lvl="7" rtl="0">
              <a:spcBef>
                <a:spcPts val="0"/>
              </a:spcBef>
              <a:spcAft>
                <a:spcPts val="0"/>
              </a:spcAft>
              <a:buSzPts val="10700"/>
              <a:buNone/>
              <a:defRPr sz="10700"/>
            </a:lvl8pPr>
            <a:lvl9pPr lvl="8" rtl="0">
              <a:spcBef>
                <a:spcPts val="0"/>
              </a:spcBef>
              <a:spcAft>
                <a:spcPts val="0"/>
              </a:spcAft>
              <a:buSzPts val="10700"/>
              <a:buNone/>
              <a:defRPr sz="10700"/>
            </a:lvl9pPr>
          </a:lstStyle>
          <a:p>
            <a:r>
              <a:t>xx%</a:t>
            </a:r>
          </a:p>
        </p:txBody>
      </p:sp>
      <p:sp>
        <p:nvSpPr>
          <p:cNvPr id="130" name="Google Shape;130;p11"/>
          <p:cNvSpPr txBox="1">
            <a:spLocks noGrp="1"/>
          </p:cNvSpPr>
          <p:nvPr>
            <p:ph type="body" idx="1"/>
          </p:nvPr>
        </p:nvSpPr>
        <p:spPr>
          <a:xfrm>
            <a:off x="1098467" y="3524166"/>
            <a:ext cx="6368100" cy="16251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31" name="Google Shape;131;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
        <p:nvSpPr>
          <p:cNvPr id="133" name="Google Shape;133;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34"/>
        <p:cNvGrpSpPr/>
        <p:nvPr/>
      </p:nvGrpSpPr>
      <p:grpSpPr>
        <a:xfrm>
          <a:off x="0" y="0"/>
          <a:ext cx="0" cy="0"/>
          <a:chOff x="0" y="0"/>
          <a:chExt cx="0" cy="0"/>
        </a:xfrm>
      </p:grpSpPr>
      <p:sp>
        <p:nvSpPr>
          <p:cNvPr id="135" name="Google Shape;135;p13"/>
          <p:cNvSpPr/>
          <p:nvPr/>
        </p:nvSpPr>
        <p:spPr>
          <a:xfrm>
            <a:off x="0" y="4035485"/>
            <a:ext cx="12192000" cy="2822400"/>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pic>
        <p:nvPicPr>
          <p:cNvPr id="136" name="Google Shape;136;p13" descr="C:\Users\Admin\Desktop\New folder (3)\PPT\AcroLogoTransparant.png"/>
          <p:cNvPicPr preferRelativeResize="0"/>
          <p:nvPr/>
        </p:nvPicPr>
        <p:blipFill rotWithShape="1">
          <a:blip r:embed="rId2">
            <a:alphaModFix/>
          </a:blip>
          <a:srcRect/>
          <a:stretch/>
        </p:blipFill>
        <p:spPr>
          <a:xfrm>
            <a:off x="2353479" y="1317808"/>
            <a:ext cx="7485044" cy="1516818"/>
          </a:xfrm>
          <a:prstGeom prst="rect">
            <a:avLst/>
          </a:prstGeom>
          <a:noFill/>
          <a:ln>
            <a:noFill/>
          </a:ln>
        </p:spPr>
      </p:pic>
      <p:sp>
        <p:nvSpPr>
          <p:cNvPr id="137" name="Google Shape;137;p13"/>
          <p:cNvSpPr/>
          <p:nvPr/>
        </p:nvSpPr>
        <p:spPr>
          <a:xfrm>
            <a:off x="246762" y="4621311"/>
            <a:ext cx="11698500" cy="1508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600" b="1" i="0" u="none" strike="noStrike" cap="none">
                <a:solidFill>
                  <a:schemeClr val="lt1"/>
                </a:solidFill>
                <a:latin typeface="Arial Black"/>
                <a:ea typeface="Arial Black"/>
                <a:cs typeface="Arial Black"/>
                <a:sym typeface="Arial Black"/>
              </a:rPr>
              <a:t>Acropolis Institute of Technology &amp; Research, Indore</a:t>
            </a:r>
            <a:endParaRPr sz="4600" b="1" i="0" u="none" strike="noStrike" cap="none">
              <a:solidFill>
                <a:schemeClr val="lt1"/>
              </a:solidFill>
              <a:latin typeface="Arial Black"/>
              <a:ea typeface="Arial Black"/>
              <a:cs typeface="Arial Black"/>
              <a:sym typeface="Arial Black"/>
            </a:endParaRPr>
          </a:p>
        </p:txBody>
      </p:sp>
      <p:sp>
        <p:nvSpPr>
          <p:cNvPr id="138" name="Google Shape;138;p13"/>
          <p:cNvSpPr txBox="1"/>
          <p:nvPr/>
        </p:nvSpPr>
        <p:spPr>
          <a:xfrm>
            <a:off x="8498541" y="6454562"/>
            <a:ext cx="3680100" cy="3693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800" b="1" i="0" u="none" strike="noStrike" cap="none">
                <a:solidFill>
                  <a:schemeClr val="dk1"/>
                </a:solidFill>
                <a:latin typeface="Quattrocento Sans"/>
                <a:ea typeface="Quattrocento Sans"/>
                <a:cs typeface="Quattrocento Sans"/>
                <a:sym typeface="Quattrocento Sans"/>
              </a:rPr>
              <a:t>www.acropolis.in</a:t>
            </a:r>
            <a:endParaRPr sz="1800" b="1" i="0" u="none" strike="noStrike" cap="none">
              <a:solidFill>
                <a:schemeClr val="dk1"/>
              </a:solidFill>
              <a:latin typeface="Quattrocento Sans"/>
              <a:ea typeface="Quattrocento Sans"/>
              <a:cs typeface="Quattrocento Sans"/>
              <a:sym typeface="Quattrocento Sans"/>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39"/>
        <p:cNvGrpSpPr/>
        <p:nvPr/>
      </p:nvGrpSpPr>
      <p:grpSpPr>
        <a:xfrm>
          <a:off x="0" y="0"/>
          <a:ext cx="0" cy="0"/>
          <a:chOff x="0" y="0"/>
          <a:chExt cx="0" cy="0"/>
        </a:xfrm>
      </p:grpSpPr>
      <p:sp>
        <p:nvSpPr>
          <p:cNvPr id="140" name="Google Shape;140;p14"/>
          <p:cNvSpPr/>
          <p:nvPr/>
        </p:nvSpPr>
        <p:spPr>
          <a:xfrm>
            <a:off x="5656882" y="1709738"/>
            <a:ext cx="6535200" cy="3575100"/>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41" name="Google Shape;141;p14"/>
          <p:cNvSpPr txBox="1">
            <a:spLocks noGrp="1"/>
          </p:cNvSpPr>
          <p:nvPr>
            <p:ph type="title"/>
          </p:nvPr>
        </p:nvSpPr>
        <p:spPr>
          <a:xfrm>
            <a:off x="838201" y="2402238"/>
            <a:ext cx="4508700" cy="2187300"/>
          </a:xfrm>
          <a:prstGeom prst="rect">
            <a:avLst/>
          </a:prstGeom>
          <a:noFill/>
          <a:ln>
            <a:noFill/>
          </a:ln>
        </p:spPr>
        <p:txBody>
          <a:bodyPr spcFirstLastPara="1" wrap="square" lIns="91425" tIns="45700" rIns="91425" bIns="45700" anchor="ctr" anchorCtr="0">
            <a:normAutofit/>
          </a:bodyPr>
          <a:lstStyle>
            <a:lvl1pPr lvl="0" algn="l" rtl="0">
              <a:spcBef>
                <a:spcPts val="0"/>
              </a:spcBef>
              <a:spcAft>
                <a:spcPts val="0"/>
              </a:spcAft>
              <a:buClr>
                <a:schemeClr val="dk1"/>
              </a:buClr>
              <a:buSzPts val="4400"/>
              <a:buFont typeface="Droid Sans Mono"/>
              <a:buNone/>
              <a:defRPr sz="4400" b="1">
                <a:solidFill>
                  <a:schemeClr val="dk1"/>
                </a:solidFill>
                <a:latin typeface="Droid Sans Mono"/>
                <a:ea typeface="Droid Sans Mono"/>
                <a:cs typeface="Droid Sans Mono"/>
                <a:sym typeface="Droid Sans Mono"/>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42" name="Google Shape;142;p14"/>
          <p:cNvSpPr txBox="1">
            <a:spLocks noGrp="1"/>
          </p:cNvSpPr>
          <p:nvPr>
            <p:ph type="body" idx="1"/>
          </p:nvPr>
        </p:nvSpPr>
        <p:spPr>
          <a:xfrm>
            <a:off x="6323308" y="2402237"/>
            <a:ext cx="5269500" cy="2187300"/>
          </a:xfrm>
          <a:prstGeom prst="rect">
            <a:avLst/>
          </a:prstGeom>
          <a:noFill/>
          <a:ln>
            <a:noFill/>
          </a:ln>
        </p:spPr>
        <p:txBody>
          <a:bodyPr spcFirstLastPara="1" wrap="square" lIns="91425" tIns="45700" rIns="91425" bIns="45700" anchor="ctr" anchorCtr="0">
            <a:normAutofit/>
          </a:bodyPr>
          <a:lstStyle>
            <a:lvl1pPr marL="457200" lvl="0" indent="-228600" algn="l" rtl="0">
              <a:lnSpc>
                <a:spcPct val="150000"/>
              </a:lnSpc>
              <a:spcBef>
                <a:spcPts val="1320"/>
              </a:spcBef>
              <a:spcAft>
                <a:spcPts val="0"/>
              </a:spcAft>
              <a:buSzPts val="4400"/>
              <a:buNone/>
              <a:defRPr sz="4400" b="1">
                <a:solidFill>
                  <a:schemeClr val="lt1"/>
                </a:solidFill>
                <a:latin typeface="Calibri"/>
                <a:ea typeface="Calibri"/>
                <a:cs typeface="Calibri"/>
                <a:sym typeface="Calibri"/>
              </a:defRPr>
            </a:lvl1pPr>
            <a:lvl2pPr marL="914400" lvl="1" indent="-228600" algn="just" rtl="0">
              <a:lnSpc>
                <a:spcPct val="90000"/>
              </a:lnSpc>
              <a:spcBef>
                <a:spcPts val="1600"/>
              </a:spcBef>
              <a:spcAft>
                <a:spcPts val="0"/>
              </a:spcAft>
              <a:buSzPts val="2000"/>
              <a:buNone/>
              <a:defRPr sz="2000"/>
            </a:lvl2pPr>
            <a:lvl3pPr marL="1371600" lvl="2" indent="-228600" algn="just" rtl="0">
              <a:lnSpc>
                <a:spcPct val="90000"/>
              </a:lnSpc>
              <a:spcBef>
                <a:spcPts val="1600"/>
              </a:spcBef>
              <a:spcAft>
                <a:spcPts val="0"/>
              </a:spcAft>
              <a:buSzPts val="1800"/>
              <a:buNone/>
              <a:defRPr sz="1800"/>
            </a:lvl3pPr>
            <a:lvl4pPr marL="1828800" lvl="3" indent="-228600" algn="just" rtl="0">
              <a:lnSpc>
                <a:spcPct val="90000"/>
              </a:lnSpc>
              <a:spcBef>
                <a:spcPts val="1600"/>
              </a:spcBef>
              <a:spcAft>
                <a:spcPts val="0"/>
              </a:spcAft>
              <a:buSzPts val="1600"/>
              <a:buNone/>
              <a:defRPr sz="1600"/>
            </a:lvl4pPr>
            <a:lvl5pPr marL="2286000" lvl="4" indent="-228600" algn="just" rtl="0">
              <a:lnSpc>
                <a:spcPct val="90000"/>
              </a:lnSpc>
              <a:spcBef>
                <a:spcPts val="1600"/>
              </a:spcBef>
              <a:spcAft>
                <a:spcPts val="0"/>
              </a:spcAft>
              <a:buSzPts val="1600"/>
              <a:buNone/>
              <a:defRPr sz="1600"/>
            </a:lvl5pPr>
            <a:lvl6pPr marL="2743200" lvl="5" indent="-228600" algn="l" rtl="0">
              <a:lnSpc>
                <a:spcPct val="90000"/>
              </a:lnSpc>
              <a:spcBef>
                <a:spcPts val="1600"/>
              </a:spcBef>
              <a:spcAft>
                <a:spcPts val="0"/>
              </a:spcAft>
              <a:buClr>
                <a:schemeClr val="dk1"/>
              </a:buClr>
              <a:buSzPts val="1600"/>
              <a:buNone/>
              <a:defRPr sz="1600"/>
            </a:lvl6pPr>
            <a:lvl7pPr marL="3200400" lvl="6" indent="-228600" algn="l" rtl="0">
              <a:lnSpc>
                <a:spcPct val="90000"/>
              </a:lnSpc>
              <a:spcBef>
                <a:spcPts val="1600"/>
              </a:spcBef>
              <a:spcAft>
                <a:spcPts val="0"/>
              </a:spcAft>
              <a:buClr>
                <a:schemeClr val="dk1"/>
              </a:buClr>
              <a:buSzPts val="1600"/>
              <a:buNone/>
              <a:defRPr sz="1600"/>
            </a:lvl7pPr>
            <a:lvl8pPr marL="3657600" lvl="7" indent="-228600" algn="l" rtl="0">
              <a:lnSpc>
                <a:spcPct val="90000"/>
              </a:lnSpc>
              <a:spcBef>
                <a:spcPts val="1600"/>
              </a:spcBef>
              <a:spcAft>
                <a:spcPts val="0"/>
              </a:spcAft>
              <a:buClr>
                <a:schemeClr val="dk1"/>
              </a:buClr>
              <a:buSzPts val="1600"/>
              <a:buNone/>
              <a:defRPr sz="1600"/>
            </a:lvl8pPr>
            <a:lvl9pPr marL="4114800" lvl="8" indent="-228600" algn="l" rtl="0">
              <a:lnSpc>
                <a:spcPct val="90000"/>
              </a:lnSpc>
              <a:spcBef>
                <a:spcPts val="1600"/>
              </a:spcBef>
              <a:spcAft>
                <a:spcPts val="1600"/>
              </a:spcAft>
              <a:buClr>
                <a:schemeClr val="dk1"/>
              </a:buClr>
              <a:buSzPts val="1600"/>
              <a:buNone/>
              <a:defRPr sz="1600"/>
            </a:lvl9pPr>
          </a:lstStyle>
          <a:p>
            <a:endParaRPr/>
          </a:p>
        </p:txBody>
      </p:sp>
      <p:sp>
        <p:nvSpPr>
          <p:cNvPr id="143" name="Google Shape;143;p14"/>
          <p:cNvSpPr txBox="1">
            <a:spLocks noGrp="1"/>
          </p:cNvSpPr>
          <p:nvPr>
            <p:ph type="dt" idx="10"/>
          </p:nvPr>
        </p:nvSpPr>
        <p:spPr>
          <a:xfrm>
            <a:off x="838200" y="6562416"/>
            <a:ext cx="3200400" cy="274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4" name="Google Shape;144;p14"/>
          <p:cNvSpPr txBox="1">
            <a:spLocks noGrp="1"/>
          </p:cNvSpPr>
          <p:nvPr>
            <p:ph type="ftr" idx="11"/>
          </p:nvPr>
        </p:nvSpPr>
        <p:spPr>
          <a:xfrm>
            <a:off x="4288665" y="6562416"/>
            <a:ext cx="3200400" cy="2742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5" name="Google Shape;145;p14"/>
          <p:cNvSpPr txBox="1">
            <a:spLocks noGrp="1"/>
          </p:cNvSpPr>
          <p:nvPr>
            <p:ph type="sldNum" idx="12"/>
          </p:nvPr>
        </p:nvSpPr>
        <p:spPr>
          <a:xfrm>
            <a:off x="8757642" y="6562416"/>
            <a:ext cx="1371600" cy="274200"/>
          </a:xfrm>
          <a:prstGeom prst="rect">
            <a:avLst/>
          </a:prstGeom>
          <a:noFill/>
          <a:ln>
            <a:noFill/>
          </a:ln>
        </p:spPr>
        <p:txBody>
          <a:bodyPr spcFirstLastPara="1" wrap="square" lIns="91425" tIns="45700" rIns="91425" bIns="45700" anchor="ctr" anchorCtr="0">
            <a:normAutofit lnSpcReduction="10000"/>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46"/>
        <p:cNvGrpSpPr/>
        <p:nvPr/>
      </p:nvGrpSpPr>
      <p:grpSpPr>
        <a:xfrm>
          <a:off x="0" y="0"/>
          <a:ext cx="0" cy="0"/>
          <a:chOff x="0" y="0"/>
          <a:chExt cx="0" cy="0"/>
        </a:xfrm>
      </p:grpSpPr>
      <p:sp>
        <p:nvSpPr>
          <p:cNvPr id="147" name="Google Shape;147;p15"/>
          <p:cNvSpPr/>
          <p:nvPr/>
        </p:nvSpPr>
        <p:spPr>
          <a:xfrm>
            <a:off x="0" y="0"/>
            <a:ext cx="12192000" cy="1332900"/>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48" name="Google Shape;148;p15"/>
          <p:cNvSpPr txBox="1">
            <a:spLocks noGrp="1"/>
          </p:cNvSpPr>
          <p:nvPr>
            <p:ph type="title"/>
          </p:nvPr>
        </p:nvSpPr>
        <p:spPr>
          <a:xfrm>
            <a:off x="154546" y="0"/>
            <a:ext cx="11874300" cy="1300800"/>
          </a:xfrm>
          <a:prstGeom prst="rect">
            <a:avLst/>
          </a:prstGeom>
          <a:noFill/>
          <a:ln>
            <a:noFill/>
          </a:ln>
        </p:spPr>
        <p:txBody>
          <a:bodyPr spcFirstLastPara="1" wrap="square" lIns="91425" tIns="45700" rIns="91425" bIns="45700" anchor="b" anchorCtr="0">
            <a:normAutofit/>
          </a:bodyPr>
          <a:lstStyle>
            <a:lvl1pPr lvl="0" algn="l" rtl="0">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49" name="Google Shape;149;p15"/>
          <p:cNvSpPr txBox="1">
            <a:spLocks noGrp="1"/>
          </p:cNvSpPr>
          <p:nvPr>
            <p:ph type="dt" idx="10"/>
          </p:nvPr>
        </p:nvSpPr>
        <p:spPr>
          <a:xfrm>
            <a:off x="838200" y="6562416"/>
            <a:ext cx="3200400" cy="274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1200">
                <a:solidFill>
                  <a:srgbClr val="0C0C0C"/>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0" name="Google Shape;150;p15"/>
          <p:cNvSpPr txBox="1">
            <a:spLocks noGrp="1"/>
          </p:cNvSpPr>
          <p:nvPr>
            <p:ph type="ftr" idx="11"/>
          </p:nvPr>
        </p:nvSpPr>
        <p:spPr>
          <a:xfrm>
            <a:off x="4288665" y="6562416"/>
            <a:ext cx="3200400" cy="2742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sz="1200">
                <a:solidFill>
                  <a:srgbClr val="0C0C0C"/>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1" name="Google Shape;151;p15"/>
          <p:cNvSpPr txBox="1">
            <a:spLocks noGrp="1"/>
          </p:cNvSpPr>
          <p:nvPr>
            <p:ph type="sldNum" idx="12"/>
          </p:nvPr>
        </p:nvSpPr>
        <p:spPr>
          <a:xfrm>
            <a:off x="8757642" y="6562416"/>
            <a:ext cx="1371600" cy="274200"/>
          </a:xfrm>
          <a:prstGeom prst="rect">
            <a:avLst/>
          </a:prstGeom>
          <a:noFill/>
          <a:ln>
            <a:noFill/>
          </a:ln>
        </p:spPr>
        <p:txBody>
          <a:bodyPr spcFirstLastPara="1" wrap="square" lIns="91425" tIns="45700" rIns="91425" bIns="45700" anchor="ctr" anchorCtr="0">
            <a:normAutofit lnSpcReduction="10000"/>
          </a:bodyPr>
          <a:lstStyle>
            <a:lvl1pPr marL="0" lvl="0"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1pPr>
            <a:lvl2pPr marL="0" lvl="1"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2pPr>
            <a:lvl3pPr marL="0" lvl="2"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3pPr>
            <a:lvl4pPr marL="0" lvl="3"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4pPr>
            <a:lvl5pPr marL="0" lvl="4"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5pPr>
            <a:lvl6pPr marL="0" lvl="5"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6pPr>
            <a:lvl7pPr marL="0" lvl="6"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7pPr>
            <a:lvl8pPr marL="0" lvl="7"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8pPr>
            <a:lvl9pPr marL="0" lvl="8"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
        <p:nvSpPr>
          <p:cNvPr id="152" name="Google Shape;152;p15"/>
          <p:cNvSpPr txBox="1">
            <a:spLocks noGrp="1"/>
          </p:cNvSpPr>
          <p:nvPr>
            <p:ph type="body" idx="1"/>
          </p:nvPr>
        </p:nvSpPr>
        <p:spPr>
          <a:xfrm>
            <a:off x="172571" y="1418447"/>
            <a:ext cx="11847000" cy="5112900"/>
          </a:xfrm>
          <a:prstGeom prst="rect">
            <a:avLst/>
          </a:prstGeom>
          <a:noFill/>
          <a:ln>
            <a:noFill/>
          </a:ln>
        </p:spPr>
        <p:txBody>
          <a:bodyPr spcFirstLastPara="1" wrap="square" lIns="91425" tIns="45700" rIns="91425" bIns="45700" anchor="t" anchorCtr="0">
            <a:normAutofit/>
          </a:bodyPr>
          <a:lstStyle>
            <a:lvl1pPr marL="457200" lvl="0" indent="-342900" algn="just" rtl="0">
              <a:lnSpc>
                <a:spcPct val="90000"/>
              </a:lnSpc>
              <a:spcBef>
                <a:spcPts val="540"/>
              </a:spcBef>
              <a:spcAft>
                <a:spcPts val="0"/>
              </a:spcAft>
              <a:buSzPts val="1800"/>
              <a:buChar char="●"/>
              <a:defRPr/>
            </a:lvl1pPr>
            <a:lvl2pPr marL="914400" lvl="1" indent="-342900" algn="just" rtl="0">
              <a:lnSpc>
                <a:spcPct val="90000"/>
              </a:lnSpc>
              <a:spcBef>
                <a:spcPts val="1600"/>
              </a:spcBef>
              <a:spcAft>
                <a:spcPts val="0"/>
              </a:spcAft>
              <a:buSzPts val="1800"/>
              <a:buChar char="○"/>
              <a:defRPr/>
            </a:lvl2pPr>
            <a:lvl3pPr marL="1371600" lvl="2" indent="-342900" algn="just" rtl="0">
              <a:lnSpc>
                <a:spcPct val="90000"/>
              </a:lnSpc>
              <a:spcBef>
                <a:spcPts val="1600"/>
              </a:spcBef>
              <a:spcAft>
                <a:spcPts val="0"/>
              </a:spcAft>
              <a:buSzPts val="1800"/>
              <a:buChar char="■"/>
              <a:defRPr/>
            </a:lvl3pPr>
            <a:lvl4pPr marL="1828800" lvl="3" indent="-342900" algn="just" rtl="0">
              <a:lnSpc>
                <a:spcPct val="90000"/>
              </a:lnSpc>
              <a:spcBef>
                <a:spcPts val="1600"/>
              </a:spcBef>
              <a:spcAft>
                <a:spcPts val="0"/>
              </a:spcAft>
              <a:buSzPts val="1800"/>
              <a:buChar char="●"/>
              <a:defRPr/>
            </a:lvl4pPr>
            <a:lvl5pPr marL="2286000" lvl="4" indent="-342900" algn="just" rtl="0">
              <a:lnSpc>
                <a:spcPct val="90000"/>
              </a:lnSpc>
              <a:spcBef>
                <a:spcPts val="1600"/>
              </a:spcBef>
              <a:spcAft>
                <a:spcPts val="0"/>
              </a:spcAft>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grpSp>
        <p:nvGrpSpPr>
          <p:cNvPr id="24" name="Google Shape;24;p3"/>
          <p:cNvGrpSpPr/>
          <p:nvPr/>
        </p:nvGrpSpPr>
        <p:grpSpPr>
          <a:xfrm>
            <a:off x="5875053" y="0"/>
            <a:ext cx="6316642" cy="6857248"/>
            <a:chOff x="4406400" y="0"/>
            <a:chExt cx="4737600" cy="5143065"/>
          </a:xfrm>
        </p:grpSpPr>
        <p:sp>
          <p:nvSpPr>
            <p:cNvPr id="25" name="Google Shape;25;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2" name="Google Shape;32;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3" name="Google Shape;33;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0" name="Google Shape;40;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1" name="Google Shape;41;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2" name="Google Shape;42;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3" name="Google Shape;43;p3"/>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44" name="Google Shape;44;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grpSp>
        <p:nvGrpSpPr>
          <p:cNvPr id="46" name="Google Shape;46;p4"/>
          <p:cNvGrpSpPr/>
          <p:nvPr/>
        </p:nvGrpSpPr>
        <p:grpSpPr>
          <a:xfrm>
            <a:off x="0" y="507989"/>
            <a:ext cx="1383765" cy="1355016"/>
            <a:chOff x="0" y="381001"/>
            <a:chExt cx="1037850" cy="1016287"/>
          </a:xfrm>
        </p:grpSpPr>
        <p:sp>
          <p:nvSpPr>
            <p:cNvPr id="47" name="Google Shape;47;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p4"/>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50" name="Google Shape;50;p4"/>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51" name="Google Shape;51;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2"/>
        <p:cNvGrpSpPr/>
        <p:nvPr/>
      </p:nvGrpSpPr>
      <p:grpSpPr>
        <a:xfrm>
          <a:off x="0" y="0"/>
          <a:ext cx="0" cy="0"/>
          <a:chOff x="0" y="0"/>
          <a:chExt cx="0" cy="0"/>
        </a:xfrm>
      </p:grpSpPr>
      <p:grpSp>
        <p:nvGrpSpPr>
          <p:cNvPr id="53" name="Google Shape;53;p5"/>
          <p:cNvGrpSpPr/>
          <p:nvPr/>
        </p:nvGrpSpPr>
        <p:grpSpPr>
          <a:xfrm>
            <a:off x="0" y="507989"/>
            <a:ext cx="1383765" cy="1355016"/>
            <a:chOff x="0" y="381001"/>
            <a:chExt cx="1037850" cy="1016287"/>
          </a:xfrm>
        </p:grpSpPr>
        <p:sp>
          <p:nvSpPr>
            <p:cNvPr id="54" name="Google Shape;54;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p5"/>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57" name="Google Shape;57;p5"/>
          <p:cNvSpPr txBox="1">
            <a:spLocks noGrp="1"/>
          </p:cNvSpPr>
          <p:nvPr>
            <p:ph type="body" idx="1"/>
          </p:nvPr>
        </p:nvSpPr>
        <p:spPr>
          <a:xfrm>
            <a:off x="1730000" y="2090067"/>
            <a:ext cx="4537500" cy="38817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58" name="Google Shape;58;p5"/>
          <p:cNvSpPr txBox="1">
            <a:spLocks noGrp="1"/>
          </p:cNvSpPr>
          <p:nvPr>
            <p:ph type="body" idx="2"/>
          </p:nvPr>
        </p:nvSpPr>
        <p:spPr>
          <a:xfrm>
            <a:off x="6577628" y="2090067"/>
            <a:ext cx="4537500" cy="38817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59" name="Google Shape;59;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grpSp>
        <p:nvGrpSpPr>
          <p:cNvPr id="61" name="Google Shape;61;p6"/>
          <p:cNvGrpSpPr/>
          <p:nvPr/>
        </p:nvGrpSpPr>
        <p:grpSpPr>
          <a:xfrm>
            <a:off x="0" y="507989"/>
            <a:ext cx="1383765" cy="1355016"/>
            <a:chOff x="0" y="381001"/>
            <a:chExt cx="1037850" cy="1016287"/>
          </a:xfrm>
        </p:grpSpPr>
        <p:sp>
          <p:nvSpPr>
            <p:cNvPr id="62" name="Google Shape;62;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 name="Google Shape;63;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4" name="Google Shape;64;p6"/>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65" name="Google Shape;65;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0" y="507989"/>
            <a:ext cx="1383765" cy="1355016"/>
            <a:chOff x="0" y="381001"/>
            <a:chExt cx="1037850" cy="1016287"/>
          </a:xfrm>
        </p:grpSpPr>
        <p:sp>
          <p:nvSpPr>
            <p:cNvPr id="68" name="Google Shape;68;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p7"/>
          <p:cNvSpPr txBox="1">
            <a:spLocks noGrp="1"/>
          </p:cNvSpPr>
          <p:nvPr>
            <p:ph type="title"/>
          </p:nvPr>
        </p:nvSpPr>
        <p:spPr>
          <a:xfrm>
            <a:off x="1730000" y="525000"/>
            <a:ext cx="5065200" cy="19908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71" name="Google Shape;71;p7"/>
          <p:cNvSpPr txBox="1">
            <a:spLocks noGrp="1"/>
          </p:cNvSpPr>
          <p:nvPr>
            <p:ph type="body" idx="1"/>
          </p:nvPr>
        </p:nvSpPr>
        <p:spPr>
          <a:xfrm>
            <a:off x="1730000" y="2630067"/>
            <a:ext cx="5065200" cy="32211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72" name="Google Shape;72;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grpSp>
        <p:nvGrpSpPr>
          <p:cNvPr id="74" name="Google Shape;74;p8"/>
          <p:cNvGrpSpPr/>
          <p:nvPr/>
        </p:nvGrpSpPr>
        <p:grpSpPr>
          <a:xfrm>
            <a:off x="5875053" y="0"/>
            <a:ext cx="6316642" cy="6857829"/>
            <a:chOff x="4406400" y="0"/>
            <a:chExt cx="4737600" cy="5143500"/>
          </a:xfrm>
        </p:grpSpPr>
        <p:sp>
          <p:nvSpPr>
            <p:cNvPr id="75" name="Google Shape;75;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 name="Google Shape;76;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3" name="Google Shape;83;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 name="Google Shape;89;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 name="Google Shape;90;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 name="Google Shape;91;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 name="Google Shape;92;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098467" y="1155700"/>
            <a:ext cx="6116100" cy="4694700"/>
          </a:xfrm>
          <a:prstGeom prst="rect">
            <a:avLst/>
          </a:prstGeom>
        </p:spPr>
        <p:txBody>
          <a:bodyPr spcFirstLastPara="1" wrap="square" lIns="121900" tIns="121900" rIns="121900" bIns="121900" anchor="ctr"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94" name="Google Shape;94;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grpSp>
        <p:nvGrpSpPr>
          <p:cNvPr id="96" name="Google Shape;96;p9"/>
          <p:cNvGrpSpPr/>
          <p:nvPr/>
        </p:nvGrpSpPr>
        <p:grpSpPr>
          <a:xfrm>
            <a:off x="0" y="507989"/>
            <a:ext cx="1383765" cy="1355016"/>
            <a:chOff x="0" y="381001"/>
            <a:chExt cx="1037850" cy="1016287"/>
          </a:xfrm>
        </p:grpSpPr>
        <p:sp>
          <p:nvSpPr>
            <p:cNvPr id="97" name="Google Shape;97;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 name="Google Shape;98;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9" name="Google Shape;99;p9"/>
          <p:cNvSpPr txBox="1">
            <a:spLocks noGrp="1"/>
          </p:cNvSpPr>
          <p:nvPr>
            <p:ph type="title"/>
          </p:nvPr>
        </p:nvSpPr>
        <p:spPr>
          <a:xfrm>
            <a:off x="1730000" y="2211100"/>
            <a:ext cx="4048500" cy="23355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100" name="Google Shape;100;p9"/>
          <p:cNvSpPr txBox="1">
            <a:spLocks noGrp="1"/>
          </p:cNvSpPr>
          <p:nvPr>
            <p:ph type="subTitle" idx="1"/>
          </p:nvPr>
        </p:nvSpPr>
        <p:spPr>
          <a:xfrm>
            <a:off x="1730000" y="4717333"/>
            <a:ext cx="4048500" cy="674700"/>
          </a:xfrm>
          <a:prstGeom prst="rect">
            <a:avLst/>
          </a:prstGeom>
        </p:spPr>
        <p:txBody>
          <a:bodyPr spcFirstLastPara="1" wrap="square" lIns="121900" tIns="121900" rIns="121900" bIns="121900" anchor="t" anchorCtr="0">
            <a:normAutofit/>
          </a:bodyPr>
          <a:lstStyle>
            <a:lvl1pPr lvl="0" rtl="0">
              <a:lnSpc>
                <a:spcPct val="100000"/>
              </a:lnSpc>
              <a:spcBef>
                <a:spcPts val="0"/>
              </a:spcBef>
              <a:spcAft>
                <a:spcPts val="0"/>
              </a:spcAft>
              <a:buSzPts val="1700"/>
              <a:buNone/>
              <a:defRPr/>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
        <p:nvSpPr>
          <p:cNvPr id="101" name="Google Shape;101;p9"/>
          <p:cNvSpPr txBox="1">
            <a:spLocks noGrp="1"/>
          </p:cNvSpPr>
          <p:nvPr>
            <p:ph type="body" idx="2"/>
          </p:nvPr>
        </p:nvSpPr>
        <p:spPr>
          <a:xfrm>
            <a:off x="6197600" y="2262133"/>
            <a:ext cx="4902300" cy="3129900"/>
          </a:xfrm>
          <a:prstGeom prst="rect">
            <a:avLst/>
          </a:prstGeom>
        </p:spPr>
        <p:txBody>
          <a:bodyPr spcFirstLastPara="1" wrap="square" lIns="121900" tIns="121900" rIns="121900" bIns="121900" anchor="t" anchorCtr="0">
            <a:normAutofit/>
          </a:bodyPr>
          <a:lstStyle>
            <a:lvl1pPr marL="457200" lvl="0" indent="-336550" rtl="0">
              <a:spcBef>
                <a:spcPts val="0"/>
              </a:spcBef>
              <a:spcAft>
                <a:spcPts val="0"/>
              </a:spcAft>
              <a:buSzPts val="1700"/>
              <a:buChar char="●"/>
              <a:defRPr/>
            </a:lvl1pPr>
            <a:lvl2pPr marL="914400" lvl="1" indent="-323850" rtl="0">
              <a:spcBef>
                <a:spcPts val="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102" name="Google Shape;102;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grpSp>
        <p:nvGrpSpPr>
          <p:cNvPr id="104" name="Google Shape;104;p10"/>
          <p:cNvGrpSpPr/>
          <p:nvPr/>
        </p:nvGrpSpPr>
        <p:grpSpPr>
          <a:xfrm>
            <a:off x="0" y="5504636"/>
            <a:ext cx="931877" cy="912853"/>
            <a:chOff x="0" y="3785672"/>
            <a:chExt cx="698925" cy="684657"/>
          </a:xfrm>
        </p:grpSpPr>
        <p:sp>
          <p:nvSpPr>
            <p:cNvPr id="105" name="Google Shape;105;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 name="Google Shape;106;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 name="Google Shape;107;p10"/>
          <p:cNvSpPr txBox="1">
            <a:spLocks noGrp="1"/>
          </p:cNvSpPr>
          <p:nvPr>
            <p:ph type="body" idx="1"/>
          </p:nvPr>
        </p:nvSpPr>
        <p:spPr>
          <a:xfrm>
            <a:off x="1083633" y="5740500"/>
            <a:ext cx="9248100" cy="698400"/>
          </a:xfrm>
          <a:prstGeom prst="rect">
            <a:avLst/>
          </a:prstGeom>
        </p:spPr>
        <p:txBody>
          <a:bodyPr spcFirstLastPara="1" wrap="square" lIns="121900" tIns="121900" rIns="121900" bIns="121900" anchor="ctr" anchorCtr="0">
            <a:normAutofit/>
          </a:bodyPr>
          <a:lstStyle>
            <a:lvl1pPr marL="457200" lvl="0" indent="-228600" rtl="0">
              <a:lnSpc>
                <a:spcPct val="100000"/>
              </a:lnSpc>
              <a:spcBef>
                <a:spcPts val="0"/>
              </a:spcBef>
              <a:spcAft>
                <a:spcPts val="0"/>
              </a:spcAft>
              <a:buSzPts val="1700"/>
              <a:buNone/>
              <a:defRPr/>
            </a:lvl1pPr>
          </a:lstStyle>
          <a:p>
            <a:endParaRPr/>
          </a:p>
        </p:txBody>
      </p:sp>
      <p:sp>
        <p:nvSpPr>
          <p:cNvPr id="108" name="Google Shape;108;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rt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rtl="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marL="914400" lvl="1"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2pPr>
            <a:lvl3pPr marL="1371600" lvl="2"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3pPr>
            <a:lvl4pPr marL="1828800" lvl="3"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4pPr>
            <a:lvl5pPr marL="2286000" lvl="4"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5pPr>
            <a:lvl6pPr marL="2743200" lvl="5"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6pPr>
            <a:lvl7pPr marL="3200400" lvl="6"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7pPr>
            <a:lvl8pPr marL="3657600" lvl="7"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8pPr>
            <a:lvl9pPr marL="4114800" lvl="8" indent="-323850" rtl="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rtl="0">
              <a:buNone/>
              <a:defRPr sz="1300">
                <a:solidFill>
                  <a:schemeClr val="lt1"/>
                </a:solidFill>
                <a:latin typeface="Lato"/>
                <a:ea typeface="Lato"/>
                <a:cs typeface="Lato"/>
                <a:sym typeface="Lato"/>
              </a:defRPr>
            </a:lvl1pPr>
            <a:lvl2pPr lvl="1" algn="r" rtl="0">
              <a:buNone/>
              <a:defRPr sz="1300">
                <a:solidFill>
                  <a:schemeClr val="lt1"/>
                </a:solidFill>
                <a:latin typeface="Lato"/>
                <a:ea typeface="Lato"/>
                <a:cs typeface="Lato"/>
                <a:sym typeface="Lato"/>
              </a:defRPr>
            </a:lvl2pPr>
            <a:lvl3pPr lvl="2" algn="r" rtl="0">
              <a:buNone/>
              <a:defRPr sz="1300">
                <a:solidFill>
                  <a:schemeClr val="lt1"/>
                </a:solidFill>
                <a:latin typeface="Lato"/>
                <a:ea typeface="Lato"/>
                <a:cs typeface="Lato"/>
                <a:sym typeface="Lato"/>
              </a:defRPr>
            </a:lvl3pPr>
            <a:lvl4pPr lvl="3" algn="r" rtl="0">
              <a:buNone/>
              <a:defRPr sz="1300">
                <a:solidFill>
                  <a:schemeClr val="lt1"/>
                </a:solidFill>
                <a:latin typeface="Lato"/>
                <a:ea typeface="Lato"/>
                <a:cs typeface="Lato"/>
                <a:sym typeface="Lato"/>
              </a:defRPr>
            </a:lvl4pPr>
            <a:lvl5pPr lvl="4" algn="r" rtl="0">
              <a:buNone/>
              <a:defRPr sz="1300">
                <a:solidFill>
                  <a:schemeClr val="lt1"/>
                </a:solidFill>
                <a:latin typeface="Lato"/>
                <a:ea typeface="Lato"/>
                <a:cs typeface="Lato"/>
                <a:sym typeface="Lato"/>
              </a:defRPr>
            </a:lvl5pPr>
            <a:lvl6pPr lvl="5" algn="r" rtl="0">
              <a:buNone/>
              <a:defRPr sz="1300">
                <a:solidFill>
                  <a:schemeClr val="lt1"/>
                </a:solidFill>
                <a:latin typeface="Lato"/>
                <a:ea typeface="Lato"/>
                <a:cs typeface="Lato"/>
                <a:sym typeface="Lato"/>
              </a:defRPr>
            </a:lvl6pPr>
            <a:lvl7pPr lvl="6" algn="r" rtl="0">
              <a:buNone/>
              <a:defRPr sz="1300">
                <a:solidFill>
                  <a:schemeClr val="lt1"/>
                </a:solidFill>
                <a:latin typeface="Lato"/>
                <a:ea typeface="Lato"/>
                <a:cs typeface="Lato"/>
                <a:sym typeface="Lato"/>
              </a:defRPr>
            </a:lvl7pPr>
            <a:lvl8pPr lvl="7" algn="r" rtl="0">
              <a:buNone/>
              <a:defRPr sz="1300">
                <a:solidFill>
                  <a:schemeClr val="lt1"/>
                </a:solidFill>
                <a:latin typeface="Lato"/>
                <a:ea typeface="Lato"/>
                <a:cs typeface="Lato"/>
                <a:sym typeface="Lato"/>
              </a:defRPr>
            </a:lvl8pPr>
            <a:lvl9pPr lvl="8" algn="r" rtl="0">
              <a:buNone/>
              <a:defRPr sz="13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www.magicbricks.com"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hyperlink" Target="http://www.99acres.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www.makan.co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5"/>
          <p:cNvSpPr txBox="1">
            <a:spLocks noGrp="1"/>
          </p:cNvSpPr>
          <p:nvPr>
            <p:ph type="title"/>
          </p:nvPr>
        </p:nvSpPr>
        <p:spPr>
          <a:xfrm>
            <a:off x="154546" y="0"/>
            <a:ext cx="11874300" cy="1300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Survey of Existing Systems</a:t>
            </a:r>
            <a:endParaRPr/>
          </a:p>
        </p:txBody>
      </p:sp>
      <p:sp>
        <p:nvSpPr>
          <p:cNvPr id="233" name="Google Shape;233;p25"/>
          <p:cNvSpPr txBox="1">
            <a:spLocks noGrp="1"/>
          </p:cNvSpPr>
          <p:nvPr>
            <p:ph type="body" idx="1"/>
          </p:nvPr>
        </p:nvSpPr>
        <p:spPr>
          <a:xfrm>
            <a:off x="172571" y="1418447"/>
            <a:ext cx="11847000" cy="5112900"/>
          </a:xfrm>
          <a:prstGeom prst="rect">
            <a:avLst/>
          </a:prstGeom>
          <a:noFill/>
          <a:ln>
            <a:noFill/>
          </a:ln>
        </p:spPr>
        <p:txBody>
          <a:bodyPr spcFirstLastPara="1" wrap="square" lIns="91425" tIns="45700" rIns="91425" bIns="45700" anchor="t" anchorCtr="0">
            <a:normAutofit fontScale="25000" lnSpcReduction="20000"/>
          </a:bodyPr>
          <a:lstStyle/>
          <a:p>
            <a:pPr marL="457200" lvl="0" indent="-419100" algn="just" rtl="0">
              <a:lnSpc>
                <a:spcPct val="115000"/>
              </a:lnSpc>
              <a:spcBef>
                <a:spcPts val="0"/>
              </a:spcBef>
              <a:spcAft>
                <a:spcPts val="0"/>
              </a:spcAft>
              <a:buSzPct val="181184"/>
              <a:buFont typeface="Times New Roman"/>
              <a:buChar char="●"/>
            </a:pPr>
            <a:r>
              <a:rPr lang="en-US" sz="6623" dirty="0">
                <a:uFill>
                  <a:noFill/>
                </a:uFill>
                <a:latin typeface="Times New Roman"/>
                <a:ea typeface="Times New Roman"/>
                <a:cs typeface="Times New Roman"/>
                <a:sym typeface="Times New Roman"/>
                <a:hlinkClick r:id="rId3"/>
              </a:rPr>
              <a:t>www.magicbricks.com</a:t>
            </a:r>
            <a:endParaRPr sz="1700" dirty="0">
              <a:latin typeface="Times New Roman"/>
              <a:ea typeface="Times New Roman"/>
              <a:cs typeface="Times New Roman"/>
              <a:sym typeface="Times New Roman"/>
            </a:endParaRPr>
          </a:p>
          <a:p>
            <a:pPr marL="457200" lvl="0" indent="0" algn="just" rtl="0">
              <a:lnSpc>
                <a:spcPct val="100000"/>
              </a:lnSpc>
              <a:spcBef>
                <a:spcPts val="1600"/>
              </a:spcBef>
              <a:spcAft>
                <a:spcPts val="0"/>
              </a:spcAft>
              <a:buNone/>
            </a:pPr>
            <a:r>
              <a:rPr lang="en-US" sz="6000" dirty="0">
                <a:latin typeface="Times New Roman"/>
                <a:ea typeface="Times New Roman"/>
                <a:cs typeface="Times New Roman"/>
                <a:sym typeface="Times New Roman"/>
              </a:rPr>
              <a:t>With its unique services and creative online features, (www.magicbricks.com) is an international property site catering to a worldwide market. For the benefit of the customers, </a:t>
            </a:r>
            <a:r>
              <a:rPr lang="en-US" sz="6000" dirty="0" err="1">
                <a:latin typeface="Times New Roman"/>
                <a:ea typeface="Times New Roman"/>
                <a:cs typeface="Times New Roman"/>
                <a:sym typeface="Times New Roman"/>
              </a:rPr>
              <a:t>Magicbricks</a:t>
            </a:r>
            <a:r>
              <a:rPr lang="en-US" sz="6000" dirty="0">
                <a:latin typeface="Times New Roman"/>
                <a:ea typeface="Times New Roman"/>
                <a:cs typeface="Times New Roman"/>
                <a:sym typeface="Times New Roman"/>
              </a:rPr>
              <a:t> real estate portal features are continually being developed, tested, refined, and improved.</a:t>
            </a:r>
            <a:endParaRPr sz="6000" dirty="0">
              <a:latin typeface="Times New Roman"/>
              <a:ea typeface="Times New Roman"/>
              <a:cs typeface="Times New Roman"/>
              <a:sym typeface="Times New Roman"/>
            </a:endParaRPr>
          </a:p>
          <a:p>
            <a:pPr marL="457200" lvl="0" indent="0" algn="just" rtl="0">
              <a:lnSpc>
                <a:spcPct val="100000"/>
              </a:lnSpc>
              <a:spcBef>
                <a:spcPts val="1600"/>
              </a:spcBef>
              <a:spcAft>
                <a:spcPts val="0"/>
              </a:spcAft>
              <a:buNone/>
            </a:pPr>
            <a:r>
              <a:rPr lang="en-US" sz="6000" dirty="0">
                <a:latin typeface="Times New Roman"/>
                <a:ea typeface="Times New Roman"/>
                <a:cs typeface="Times New Roman"/>
                <a:sym typeface="Times New Roman"/>
              </a:rPr>
              <a:t>At least 75 local and 15 foreign property exhibitions have been held by magicbricks.com since its inception in 2009.</a:t>
            </a:r>
            <a:endParaRPr sz="6000" dirty="0">
              <a:latin typeface="Times New Roman"/>
              <a:ea typeface="Times New Roman"/>
              <a:cs typeface="Times New Roman"/>
              <a:sym typeface="Times New Roman"/>
            </a:endParaRPr>
          </a:p>
          <a:p>
            <a:pPr marL="457200" lvl="0" indent="0" algn="just" rtl="0">
              <a:lnSpc>
                <a:spcPct val="100000"/>
              </a:lnSpc>
              <a:spcBef>
                <a:spcPts val="1600"/>
              </a:spcBef>
              <a:spcAft>
                <a:spcPts val="0"/>
              </a:spcAft>
              <a:buNone/>
            </a:pPr>
            <a:r>
              <a:rPr lang="en-US" sz="6000" dirty="0">
                <a:latin typeface="Times New Roman"/>
                <a:ea typeface="Times New Roman"/>
                <a:cs typeface="Times New Roman"/>
                <a:sym typeface="Times New Roman"/>
              </a:rPr>
              <a:t>Pros:</a:t>
            </a:r>
            <a:endParaRPr sz="6000" dirty="0">
              <a:latin typeface="Times New Roman"/>
              <a:ea typeface="Times New Roman"/>
              <a:cs typeface="Times New Roman"/>
              <a:sym typeface="Times New Roman"/>
            </a:endParaRPr>
          </a:p>
          <a:p>
            <a:pPr marL="914400" lvl="0" indent="-336550" algn="just" rtl="0">
              <a:lnSpc>
                <a:spcPct val="50000"/>
              </a:lnSpc>
              <a:spcBef>
                <a:spcPts val="1600"/>
              </a:spcBef>
              <a:spcAft>
                <a:spcPts val="0"/>
              </a:spcAft>
              <a:buSzPct val="113333"/>
              <a:buFont typeface="Times New Roman"/>
              <a:buChar char="○"/>
            </a:pPr>
            <a:r>
              <a:rPr lang="en-US" sz="6000" dirty="0">
                <a:latin typeface="Times New Roman"/>
                <a:ea typeface="Times New Roman"/>
                <a:cs typeface="Times New Roman"/>
                <a:sym typeface="Times New Roman"/>
              </a:rPr>
              <a:t>Website is very open which makes it easy to find </a:t>
            </a:r>
            <a:endParaRPr sz="6000" dirty="0">
              <a:latin typeface="Times New Roman"/>
              <a:ea typeface="Times New Roman"/>
              <a:cs typeface="Times New Roman"/>
              <a:sym typeface="Times New Roman"/>
            </a:endParaRPr>
          </a:p>
          <a:p>
            <a:pPr marL="457200" lvl="0" indent="457200" algn="just" rtl="0">
              <a:lnSpc>
                <a:spcPct val="50000"/>
              </a:lnSpc>
              <a:spcBef>
                <a:spcPts val="1600"/>
              </a:spcBef>
              <a:spcAft>
                <a:spcPts val="0"/>
              </a:spcAft>
              <a:buNone/>
            </a:pPr>
            <a:r>
              <a:rPr lang="en-US" sz="6000" dirty="0">
                <a:latin typeface="Times New Roman"/>
                <a:ea typeface="Times New Roman"/>
                <a:cs typeface="Times New Roman"/>
                <a:sym typeface="Times New Roman"/>
              </a:rPr>
              <a:t>properties and makes it easy to use the website.</a:t>
            </a:r>
            <a:endParaRPr sz="6000" dirty="0">
              <a:latin typeface="Times New Roman"/>
              <a:ea typeface="Times New Roman"/>
              <a:cs typeface="Times New Roman"/>
              <a:sym typeface="Times New Roman"/>
            </a:endParaRPr>
          </a:p>
          <a:p>
            <a:pPr marL="914400" lvl="0" indent="-336550" algn="just" rtl="0">
              <a:lnSpc>
                <a:spcPct val="100000"/>
              </a:lnSpc>
              <a:spcBef>
                <a:spcPts val="1600"/>
              </a:spcBef>
              <a:spcAft>
                <a:spcPts val="0"/>
              </a:spcAft>
              <a:buSzPct val="113333"/>
              <a:buFont typeface="Times New Roman"/>
              <a:buChar char="○"/>
            </a:pPr>
            <a:r>
              <a:rPr lang="en-US" sz="6000" dirty="0">
                <a:latin typeface="Times New Roman"/>
                <a:ea typeface="Times New Roman"/>
                <a:cs typeface="Times New Roman"/>
                <a:sym typeface="Times New Roman"/>
              </a:rPr>
              <a:t>Live video tour guide feature helps buyers in taking </a:t>
            </a:r>
            <a:endParaRPr sz="6000" dirty="0">
              <a:latin typeface="Times New Roman"/>
              <a:ea typeface="Times New Roman"/>
              <a:cs typeface="Times New Roman"/>
              <a:sym typeface="Times New Roman"/>
            </a:endParaRPr>
          </a:p>
          <a:p>
            <a:pPr marL="914400" lvl="0" indent="-336550" algn="just" rtl="0">
              <a:lnSpc>
                <a:spcPct val="100000"/>
              </a:lnSpc>
              <a:spcBef>
                <a:spcPts val="0"/>
              </a:spcBef>
              <a:spcAft>
                <a:spcPts val="0"/>
              </a:spcAft>
              <a:buSzPct val="113333"/>
              <a:buFont typeface="Times New Roman"/>
              <a:buChar char="○"/>
            </a:pPr>
            <a:r>
              <a:rPr lang="en-US" sz="6000" dirty="0">
                <a:latin typeface="Times New Roman"/>
                <a:ea typeface="Times New Roman"/>
                <a:cs typeface="Times New Roman"/>
                <a:sym typeface="Times New Roman"/>
              </a:rPr>
              <a:t>tours of property more easily and efficiently.</a:t>
            </a:r>
            <a:endParaRPr sz="6000" dirty="0">
              <a:latin typeface="Times New Roman"/>
              <a:ea typeface="Times New Roman"/>
              <a:cs typeface="Times New Roman"/>
              <a:sym typeface="Times New Roman"/>
            </a:endParaRPr>
          </a:p>
          <a:p>
            <a:pPr marL="457200" lvl="0" indent="0" algn="just" rtl="0">
              <a:lnSpc>
                <a:spcPct val="100000"/>
              </a:lnSpc>
              <a:spcBef>
                <a:spcPts val="1600"/>
              </a:spcBef>
              <a:spcAft>
                <a:spcPts val="0"/>
              </a:spcAft>
              <a:buNone/>
            </a:pPr>
            <a:r>
              <a:rPr lang="en-US" sz="6000" dirty="0">
                <a:latin typeface="Times New Roman"/>
                <a:ea typeface="Times New Roman"/>
                <a:cs typeface="Times New Roman"/>
                <a:sym typeface="Times New Roman"/>
              </a:rPr>
              <a:t>Cons:</a:t>
            </a:r>
            <a:endParaRPr sz="6000" dirty="0">
              <a:latin typeface="Times New Roman"/>
              <a:ea typeface="Times New Roman"/>
              <a:cs typeface="Times New Roman"/>
              <a:sym typeface="Times New Roman"/>
            </a:endParaRPr>
          </a:p>
          <a:p>
            <a:pPr marL="914400" lvl="0" indent="-336550" algn="just" rtl="0">
              <a:lnSpc>
                <a:spcPct val="50000"/>
              </a:lnSpc>
              <a:spcBef>
                <a:spcPts val="1600"/>
              </a:spcBef>
              <a:spcAft>
                <a:spcPts val="0"/>
              </a:spcAft>
              <a:buSzPct val="113333"/>
              <a:buFont typeface="Times New Roman"/>
              <a:buChar char="○"/>
            </a:pPr>
            <a:r>
              <a:rPr lang="en-US" sz="6000" dirty="0">
                <a:latin typeface="Times New Roman"/>
                <a:ea typeface="Times New Roman"/>
                <a:cs typeface="Times New Roman"/>
                <a:sym typeface="Times New Roman"/>
              </a:rPr>
              <a:t>Customer service is not provided instantly to </a:t>
            </a:r>
            <a:endParaRPr sz="6000" dirty="0">
              <a:latin typeface="Times New Roman"/>
              <a:ea typeface="Times New Roman"/>
              <a:cs typeface="Times New Roman"/>
              <a:sym typeface="Times New Roman"/>
            </a:endParaRPr>
          </a:p>
          <a:p>
            <a:pPr marL="457200" lvl="0" indent="457200" algn="just" rtl="0">
              <a:lnSpc>
                <a:spcPct val="50000"/>
              </a:lnSpc>
              <a:spcBef>
                <a:spcPts val="1600"/>
              </a:spcBef>
              <a:spcAft>
                <a:spcPts val="0"/>
              </a:spcAft>
              <a:buNone/>
            </a:pPr>
            <a:r>
              <a:rPr lang="en-US" sz="6000" dirty="0">
                <a:latin typeface="Times New Roman"/>
                <a:ea typeface="Times New Roman"/>
                <a:cs typeface="Times New Roman"/>
                <a:sym typeface="Times New Roman"/>
              </a:rPr>
              <a:t>buyers and sellers.</a:t>
            </a:r>
            <a:endParaRPr sz="6000" dirty="0">
              <a:latin typeface="Times New Roman"/>
              <a:ea typeface="Times New Roman"/>
              <a:cs typeface="Times New Roman"/>
              <a:sym typeface="Times New Roman"/>
            </a:endParaRPr>
          </a:p>
          <a:p>
            <a:pPr marL="914400" lvl="0" indent="-336550" algn="just" rtl="0">
              <a:lnSpc>
                <a:spcPct val="100000"/>
              </a:lnSpc>
              <a:spcBef>
                <a:spcPts val="1600"/>
              </a:spcBef>
              <a:spcAft>
                <a:spcPts val="0"/>
              </a:spcAft>
              <a:buSzPct val="113333"/>
              <a:buFont typeface="Times New Roman"/>
              <a:buChar char="○"/>
            </a:pPr>
            <a:r>
              <a:rPr lang="en-US" sz="6000" dirty="0">
                <a:latin typeface="Times New Roman"/>
                <a:ea typeface="Times New Roman"/>
                <a:cs typeface="Times New Roman"/>
                <a:sym typeface="Times New Roman"/>
              </a:rPr>
              <a:t>Package options for premium members are very limited.</a:t>
            </a:r>
            <a:endParaRPr sz="6000" dirty="0">
              <a:latin typeface="Times New Roman"/>
              <a:ea typeface="Times New Roman"/>
              <a:cs typeface="Times New Roman"/>
              <a:sym typeface="Times New Roman"/>
            </a:endParaRPr>
          </a:p>
        </p:txBody>
      </p:sp>
      <p:sp>
        <p:nvSpPr>
          <p:cNvPr id="234" name="Google Shape;234;p25"/>
          <p:cNvSpPr txBox="1">
            <a:spLocks noGrp="1"/>
          </p:cNvSpPr>
          <p:nvPr>
            <p:ph type="dt" idx="10"/>
          </p:nvPr>
        </p:nvSpPr>
        <p:spPr>
          <a:xfrm>
            <a:off x="838200" y="6562416"/>
            <a:ext cx="3200400" cy="274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35" name="Google Shape;235;p25"/>
          <p:cNvSpPr txBox="1">
            <a:spLocks noGrp="1"/>
          </p:cNvSpPr>
          <p:nvPr>
            <p:ph type="sldNum" idx="12"/>
          </p:nvPr>
        </p:nvSpPr>
        <p:spPr>
          <a:xfrm>
            <a:off x="8757642" y="6562416"/>
            <a:ext cx="1371600" cy="274200"/>
          </a:xfrm>
          <a:prstGeom prst="rect">
            <a:avLst/>
          </a:prstGeom>
          <a:noFill/>
          <a:ln>
            <a:noFill/>
          </a:ln>
        </p:spPr>
        <p:txBody>
          <a:bodyPr spcFirstLastPara="1" wrap="square" lIns="91425" tIns="45700" rIns="91425" bIns="45700" anchor="ctr" anchorCtr="0">
            <a:normAutofit lnSpcReduction="10000"/>
          </a:bodyPr>
          <a:lstStyle/>
          <a:p>
            <a:pPr marL="0" lvl="0" indent="0" algn="r" rtl="0">
              <a:spcBef>
                <a:spcPts val="0"/>
              </a:spcBef>
              <a:spcAft>
                <a:spcPts val="0"/>
              </a:spcAft>
              <a:buNone/>
            </a:pPr>
            <a:fld id="{00000000-1234-1234-1234-123412341234}" type="slidenum">
              <a:rPr lang="en-US"/>
              <a:t>10</a:t>
            </a:fld>
            <a:endParaRPr/>
          </a:p>
        </p:txBody>
      </p:sp>
      <p:sp>
        <p:nvSpPr>
          <p:cNvPr id="236" name="Google Shape;236;p25"/>
          <p:cNvSpPr txBox="1">
            <a:spLocks noGrp="1"/>
          </p:cNvSpPr>
          <p:nvPr>
            <p:ph type="ftr" idx="11"/>
          </p:nvPr>
        </p:nvSpPr>
        <p:spPr>
          <a:xfrm>
            <a:off x="4288665" y="6562416"/>
            <a:ext cx="3200400" cy="274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pic>
        <p:nvPicPr>
          <p:cNvPr id="237" name="Google Shape;237;p25"/>
          <p:cNvPicPr preferRelativeResize="0"/>
          <p:nvPr/>
        </p:nvPicPr>
        <p:blipFill>
          <a:blip r:embed="rId4">
            <a:alphaModFix/>
          </a:blip>
          <a:stretch>
            <a:fillRect/>
          </a:stretch>
        </p:blipFill>
        <p:spPr>
          <a:xfrm>
            <a:off x="5694700" y="3152150"/>
            <a:ext cx="6497300" cy="3248650"/>
          </a:xfrm>
          <a:prstGeom prst="rect">
            <a:avLst/>
          </a:prstGeom>
          <a:noFill/>
          <a:ln>
            <a:noFill/>
          </a:ln>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6"/>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Objectives</a:t>
            </a:r>
            <a:endParaRPr/>
          </a:p>
        </p:txBody>
      </p:sp>
      <p:sp>
        <p:nvSpPr>
          <p:cNvPr id="243" name="Google Shape;243;p26"/>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228600" lvl="0" indent="-304800" algn="l" rtl="0">
              <a:lnSpc>
                <a:spcPct val="115000"/>
              </a:lnSpc>
              <a:spcBef>
                <a:spcPts val="0"/>
              </a:spcBef>
              <a:spcAft>
                <a:spcPts val="0"/>
              </a:spcAft>
              <a:buClr>
                <a:schemeClr val="lt1"/>
              </a:buClr>
              <a:buSzPts val="3000"/>
              <a:buFont typeface="Calibri"/>
              <a:buChar char="●"/>
            </a:pPr>
            <a:r>
              <a:rPr lang="en-US" sz="2250"/>
              <a:t>To provide powerful logical user management for security</a:t>
            </a:r>
            <a:endParaRPr sz="2250"/>
          </a:p>
          <a:p>
            <a:pPr marL="228600" lvl="0" indent="-304800" algn="l" rtl="0">
              <a:lnSpc>
                <a:spcPct val="115000"/>
              </a:lnSpc>
              <a:spcBef>
                <a:spcPts val="0"/>
              </a:spcBef>
              <a:spcAft>
                <a:spcPts val="0"/>
              </a:spcAft>
              <a:buClr>
                <a:schemeClr val="lt1"/>
              </a:buClr>
              <a:buSzPts val="3000"/>
              <a:buFont typeface="Calibri"/>
              <a:buChar char="●"/>
            </a:pPr>
            <a:r>
              <a:rPr lang="en-US" sz="2250"/>
              <a:t>To discuss project planning and the planning process</a:t>
            </a:r>
            <a:endParaRPr sz="2250"/>
          </a:p>
          <a:p>
            <a:pPr marL="228600" lvl="0" indent="-304800" algn="l" rtl="0">
              <a:lnSpc>
                <a:spcPct val="115000"/>
              </a:lnSpc>
              <a:spcBef>
                <a:spcPts val="0"/>
              </a:spcBef>
              <a:spcAft>
                <a:spcPts val="0"/>
              </a:spcAft>
              <a:buClr>
                <a:schemeClr val="lt1"/>
              </a:buClr>
              <a:buSzPts val="3000"/>
              <a:buFont typeface="Calibri"/>
              <a:buChar char="●"/>
            </a:pPr>
            <a:r>
              <a:rPr lang="en-US" sz="2250"/>
              <a:t>To list all viewings for property</a:t>
            </a:r>
            <a:endParaRPr sz="2250"/>
          </a:p>
          <a:p>
            <a:pPr marL="228600" lvl="0" indent="-304800" algn="l" rtl="0">
              <a:lnSpc>
                <a:spcPct val="115000"/>
              </a:lnSpc>
              <a:spcBef>
                <a:spcPts val="0"/>
              </a:spcBef>
              <a:spcAft>
                <a:spcPts val="0"/>
              </a:spcAft>
              <a:buClr>
                <a:schemeClr val="lt1"/>
              </a:buClr>
              <a:buSzPts val="3000"/>
              <a:buFont typeface="Calibri"/>
              <a:buChar char="●"/>
            </a:pPr>
            <a:r>
              <a:rPr lang="en-US" sz="2250"/>
              <a:t>To display matched property details easily and quickly by one click.</a:t>
            </a:r>
            <a:endParaRPr sz="2250"/>
          </a:p>
          <a:p>
            <a:pPr marL="749300" lvl="0" indent="-336550" algn="l" rtl="0">
              <a:lnSpc>
                <a:spcPct val="115000"/>
              </a:lnSpc>
              <a:spcBef>
                <a:spcPts val="0"/>
              </a:spcBef>
              <a:spcAft>
                <a:spcPts val="0"/>
              </a:spcAft>
              <a:buClr>
                <a:schemeClr val="lt1"/>
              </a:buClr>
              <a:buSzPts val="1700"/>
              <a:buFont typeface="Calibri"/>
              <a:buChar char="○"/>
            </a:pPr>
            <a:r>
              <a:rPr lang="en-US" sz="2250"/>
              <a:t>To maintain client details line contact details, required property details, client type like residential and commercial client. Price limit. Preference.</a:t>
            </a:r>
            <a:endParaRPr sz="2250"/>
          </a:p>
          <a:p>
            <a:pPr marL="749300" lvl="0" indent="-336550" algn="l" rtl="0">
              <a:lnSpc>
                <a:spcPct val="115000"/>
              </a:lnSpc>
              <a:spcBef>
                <a:spcPts val="0"/>
              </a:spcBef>
              <a:spcAft>
                <a:spcPts val="0"/>
              </a:spcAft>
              <a:buClr>
                <a:schemeClr val="lt1"/>
              </a:buClr>
              <a:buSzPts val="1700"/>
              <a:buFont typeface="Calibri"/>
              <a:buChar char="○"/>
            </a:pPr>
            <a:r>
              <a:rPr lang="en-US" sz="2250"/>
              <a:t>To maintain property details, registration of property for sale includes property address, property description, price, facilities available. Store property floor plan, property documents. Creation of thumbnail of property images for brochure.</a:t>
            </a:r>
            <a:endParaRPr sz="4100"/>
          </a:p>
          <a:p>
            <a:pPr marL="228600" lvl="0" indent="-25400" algn="just" rtl="0">
              <a:lnSpc>
                <a:spcPct val="90000"/>
              </a:lnSpc>
              <a:spcBef>
                <a:spcPts val="4600"/>
              </a:spcBef>
              <a:spcAft>
                <a:spcPts val="1600"/>
              </a:spcAft>
              <a:buSzPts val="3200"/>
              <a:buNone/>
            </a:pPr>
            <a:endParaRPr/>
          </a:p>
        </p:txBody>
      </p:sp>
      <p:sp>
        <p:nvSpPr>
          <p:cNvPr id="244" name="Google Shape;244;p26"/>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45" name="Google Shape;245;p26"/>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11</a:t>
            </a:fld>
            <a:endParaRPr/>
          </a:p>
        </p:txBody>
      </p:sp>
      <p:sp>
        <p:nvSpPr>
          <p:cNvPr id="246" name="Google Shape;246;p26"/>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7"/>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Solution Proposed</a:t>
            </a:r>
            <a:endParaRPr/>
          </a:p>
        </p:txBody>
      </p:sp>
      <p:sp>
        <p:nvSpPr>
          <p:cNvPr id="252" name="Google Shape;252;p27"/>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53" name="Google Shape;253;p27"/>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
        <p:nvSpPr>
          <p:cNvPr id="254" name="Google Shape;254;p27"/>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12</a:t>
            </a:fld>
            <a:endParaRPr/>
          </a:p>
        </p:txBody>
      </p:sp>
      <p:sp>
        <p:nvSpPr>
          <p:cNvPr id="255" name="Google Shape;255;p27"/>
          <p:cNvSpPr txBox="1">
            <a:spLocks noGrp="1"/>
          </p:cNvSpPr>
          <p:nvPr>
            <p:ph type="body" idx="1"/>
          </p:nvPr>
        </p:nvSpPr>
        <p:spPr>
          <a:xfrm>
            <a:off x="172500" y="1525489"/>
            <a:ext cx="11847000" cy="5332500"/>
          </a:xfrm>
          <a:prstGeom prst="rect">
            <a:avLst/>
          </a:prstGeom>
          <a:noFill/>
          <a:ln>
            <a:noFill/>
          </a:ln>
        </p:spPr>
        <p:txBody>
          <a:bodyPr spcFirstLastPara="1" wrap="square" lIns="91425" tIns="45700" rIns="91425" bIns="45700" anchor="t" anchorCtr="0">
            <a:normAutofit/>
          </a:bodyPr>
          <a:lstStyle/>
          <a:p>
            <a:pPr marL="228600" lvl="0" indent="-304800" algn="just" rtl="0">
              <a:lnSpc>
                <a:spcPct val="90000"/>
              </a:lnSpc>
              <a:spcBef>
                <a:spcPts val="0"/>
              </a:spcBef>
              <a:spcAft>
                <a:spcPts val="0"/>
              </a:spcAft>
              <a:buSzPts val="3000"/>
              <a:buChar char="●"/>
            </a:pPr>
            <a:r>
              <a:rPr lang="en-US" sz="2650" dirty="0"/>
              <a:t>Issues relative with the well-being of man like shelter and others issues are very important to take decision in the organization. With the help of property management system those issues would be easily tackle. </a:t>
            </a:r>
            <a:endParaRPr sz="2650" dirty="0"/>
          </a:p>
          <a:p>
            <a:pPr marL="228600" lvl="0" indent="0" algn="just" rtl="0">
              <a:lnSpc>
                <a:spcPct val="90000"/>
              </a:lnSpc>
              <a:spcBef>
                <a:spcPts val="0"/>
              </a:spcBef>
              <a:spcAft>
                <a:spcPts val="0"/>
              </a:spcAft>
              <a:buNone/>
            </a:pPr>
            <a:endParaRPr sz="2650" dirty="0"/>
          </a:p>
          <a:p>
            <a:pPr marL="228600" lvl="0" indent="-282575" algn="just" rtl="0">
              <a:lnSpc>
                <a:spcPct val="90000"/>
              </a:lnSpc>
              <a:spcBef>
                <a:spcPts val="0"/>
              </a:spcBef>
              <a:spcAft>
                <a:spcPts val="0"/>
              </a:spcAft>
              <a:buSzPts val="2650"/>
              <a:buChar char="●"/>
            </a:pPr>
            <a:r>
              <a:rPr lang="en-US" sz="2650" dirty="0"/>
              <a:t>The proposed system direct communication between owner and purchaser. With these both have and understanding and maintain their directly without any third party mediator</a:t>
            </a:r>
            <a:endParaRPr sz="2650" dirty="0"/>
          </a:p>
          <a:p>
            <a:pPr marL="228600" lvl="0" indent="0" algn="just" rtl="0">
              <a:lnSpc>
                <a:spcPct val="90000"/>
              </a:lnSpc>
              <a:spcBef>
                <a:spcPts val="0"/>
              </a:spcBef>
              <a:spcAft>
                <a:spcPts val="0"/>
              </a:spcAft>
              <a:buNone/>
            </a:pPr>
            <a:endParaRPr sz="2650" dirty="0"/>
          </a:p>
          <a:p>
            <a:pPr marL="228600" lvl="0" indent="-304800" algn="just" rtl="0">
              <a:lnSpc>
                <a:spcPct val="90000"/>
              </a:lnSpc>
              <a:spcBef>
                <a:spcPts val="0"/>
              </a:spcBef>
              <a:spcAft>
                <a:spcPts val="0"/>
              </a:spcAft>
              <a:buSzPts val="3000"/>
              <a:buChar char="●"/>
            </a:pPr>
            <a:r>
              <a:rPr lang="en-US" sz="2650" dirty="0"/>
              <a:t>Our Website will be able to aid all who wishes to sell or buy properties and simplifying the process of buying and selling properties by taking it online.</a:t>
            </a:r>
            <a:endParaRPr sz="2650" dirty="0"/>
          </a:p>
          <a:p>
            <a:pPr marL="228600" lvl="0" indent="-228600" algn="just" rtl="0">
              <a:lnSpc>
                <a:spcPct val="90000"/>
              </a:lnSpc>
              <a:spcBef>
                <a:spcPts val="960"/>
              </a:spcBef>
              <a:spcAft>
                <a:spcPts val="1600"/>
              </a:spcAft>
              <a:buSzPts val="3200"/>
              <a:buNone/>
            </a:pPr>
            <a:endParaRPr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8"/>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The Outcome Discussion</a:t>
            </a:r>
            <a:endParaRPr/>
          </a:p>
        </p:txBody>
      </p:sp>
      <p:sp>
        <p:nvSpPr>
          <p:cNvPr id="261" name="Google Shape;261;p28"/>
          <p:cNvSpPr txBox="1">
            <a:spLocks noGrp="1"/>
          </p:cNvSpPr>
          <p:nvPr>
            <p:ph type="body" idx="1"/>
          </p:nvPr>
        </p:nvSpPr>
        <p:spPr>
          <a:xfrm>
            <a:off x="172575" y="3429000"/>
            <a:ext cx="11847000" cy="3133500"/>
          </a:xfrm>
          <a:prstGeom prst="rect">
            <a:avLst/>
          </a:prstGeom>
          <a:noFill/>
          <a:ln>
            <a:noFill/>
          </a:ln>
        </p:spPr>
        <p:txBody>
          <a:bodyPr spcFirstLastPara="1" wrap="square" lIns="91425" tIns="45700" rIns="91425" bIns="45700" anchor="t" anchorCtr="0">
            <a:normAutofit/>
          </a:bodyPr>
          <a:lstStyle/>
          <a:p>
            <a:pPr marL="228600" lvl="0" indent="-215900" algn="just" rtl="0">
              <a:lnSpc>
                <a:spcPct val="90000"/>
              </a:lnSpc>
              <a:spcBef>
                <a:spcPts val="960"/>
              </a:spcBef>
              <a:spcAft>
                <a:spcPts val="0"/>
              </a:spcAft>
              <a:buSzPts val="3000"/>
              <a:buChar char="●"/>
            </a:pPr>
            <a:r>
              <a:rPr lang="en-US" sz="1900"/>
              <a:t>Developing a software to effectively manage real estates.</a:t>
            </a:r>
            <a:endParaRPr sz="1900"/>
          </a:p>
          <a:p>
            <a:pPr marL="228600" lvl="0" indent="-304800" algn="just" rtl="0">
              <a:spcBef>
                <a:spcPts val="1600"/>
              </a:spcBef>
              <a:spcAft>
                <a:spcPts val="0"/>
              </a:spcAft>
              <a:buSzPts val="3000"/>
              <a:buChar char="●"/>
            </a:pPr>
            <a:r>
              <a:rPr lang="en-US" sz="1900"/>
              <a:t>Implementing it on computer system.</a:t>
            </a:r>
            <a:endParaRPr sz="1900"/>
          </a:p>
          <a:p>
            <a:pPr marL="228600" lvl="0" indent="-215900" algn="just" rtl="0">
              <a:lnSpc>
                <a:spcPct val="90000"/>
              </a:lnSpc>
              <a:spcBef>
                <a:spcPts val="960"/>
              </a:spcBef>
              <a:spcAft>
                <a:spcPts val="0"/>
              </a:spcAft>
              <a:buSzPts val="3000"/>
              <a:buChar char="●"/>
            </a:pPr>
            <a:r>
              <a:rPr lang="en-US" sz="1900"/>
              <a:t>Lowering the time taken to buying of properties.</a:t>
            </a:r>
            <a:endParaRPr sz="1900"/>
          </a:p>
          <a:p>
            <a:pPr marL="228600" lvl="0" indent="-215900" algn="just" rtl="0">
              <a:lnSpc>
                <a:spcPct val="90000"/>
              </a:lnSpc>
              <a:spcBef>
                <a:spcPts val="1600"/>
              </a:spcBef>
              <a:spcAft>
                <a:spcPts val="1600"/>
              </a:spcAft>
              <a:buSzPts val="3000"/>
              <a:buChar char="●"/>
            </a:pPr>
            <a:r>
              <a:rPr lang="en-US" sz="1900"/>
              <a:t>Easy to maintain properties database.</a:t>
            </a:r>
            <a:endParaRPr sz="1900"/>
          </a:p>
        </p:txBody>
      </p:sp>
      <p:sp>
        <p:nvSpPr>
          <p:cNvPr id="262" name="Google Shape;262;p28"/>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63" name="Google Shape;263;p28"/>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13</a:t>
            </a:fld>
            <a:endParaRPr/>
          </a:p>
        </p:txBody>
      </p:sp>
      <p:sp>
        <p:nvSpPr>
          <p:cNvPr id="264" name="Google Shape;264;p28"/>
          <p:cNvSpPr txBox="1">
            <a:spLocks noGrp="1"/>
          </p:cNvSpPr>
          <p:nvPr>
            <p:ph type="ftr" idx="11"/>
          </p:nvPr>
        </p:nvSpPr>
        <p:spPr>
          <a:xfrm>
            <a:off x="4491507" y="6456243"/>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
        <p:nvSpPr>
          <p:cNvPr id="265" name="Google Shape;265;p28"/>
          <p:cNvSpPr txBox="1"/>
          <p:nvPr/>
        </p:nvSpPr>
        <p:spPr>
          <a:xfrm>
            <a:off x="172575" y="1930859"/>
            <a:ext cx="12192000" cy="939000"/>
          </a:xfrm>
          <a:prstGeom prst="rect">
            <a:avLst/>
          </a:prstGeom>
          <a:noFill/>
          <a:ln>
            <a:noFill/>
          </a:ln>
        </p:spPr>
        <p:txBody>
          <a:bodyPr spcFirstLastPara="1" wrap="square" lIns="91425" tIns="91425" rIns="91425" bIns="91425" anchor="t" anchorCtr="0">
            <a:spAutoFit/>
          </a:bodyPr>
          <a:lstStyle/>
          <a:p>
            <a:pPr marL="457200" lvl="0" indent="-419100" algn="l" rtl="0">
              <a:spcBef>
                <a:spcPts val="0"/>
              </a:spcBef>
              <a:spcAft>
                <a:spcPts val="0"/>
              </a:spcAft>
              <a:buClr>
                <a:srgbClr val="FFFFFF"/>
              </a:buClr>
              <a:buSzPts val="3000"/>
              <a:buChar char="●"/>
            </a:pPr>
            <a:r>
              <a:rPr lang="en-US" sz="1900">
                <a:solidFill>
                  <a:srgbClr val="FFFFFF"/>
                </a:solidFill>
              </a:rPr>
              <a:t>Every project is carried out to achieve a set of goals with some conditions keeping in mind that it should be easy to use, feasible and user friendly.</a:t>
            </a:r>
            <a:endParaRPr sz="1900">
              <a:solidFill>
                <a:srgbClr val="FFFFFF"/>
              </a:solidFill>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9"/>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Conclusion and Limitation</a:t>
            </a:r>
            <a:endParaRPr/>
          </a:p>
        </p:txBody>
      </p:sp>
      <p:sp>
        <p:nvSpPr>
          <p:cNvPr id="271" name="Google Shape;271;p29"/>
          <p:cNvSpPr txBox="1">
            <a:spLocks noGrp="1"/>
          </p:cNvSpPr>
          <p:nvPr>
            <p:ph type="body" idx="1"/>
          </p:nvPr>
        </p:nvSpPr>
        <p:spPr>
          <a:xfrm>
            <a:off x="172508" y="1300774"/>
            <a:ext cx="11847000" cy="5112900"/>
          </a:xfrm>
          <a:prstGeom prst="rect">
            <a:avLst/>
          </a:prstGeom>
          <a:noFill/>
          <a:ln>
            <a:noFill/>
          </a:ln>
        </p:spPr>
        <p:txBody>
          <a:bodyPr spcFirstLastPara="1" wrap="square" lIns="91425" tIns="45700" rIns="91425" bIns="45700" anchor="t" anchorCtr="0">
            <a:normAutofit/>
          </a:bodyPr>
          <a:lstStyle/>
          <a:p>
            <a:pPr marL="228600" lvl="0" indent="-215900" algn="just" rtl="0">
              <a:lnSpc>
                <a:spcPct val="90000"/>
              </a:lnSpc>
              <a:spcBef>
                <a:spcPts val="0"/>
              </a:spcBef>
              <a:spcAft>
                <a:spcPts val="0"/>
              </a:spcAft>
              <a:buSzPts val="3000"/>
              <a:buChar char="●"/>
            </a:pPr>
            <a:r>
              <a:rPr lang="en-US" sz="2800">
                <a:latin typeface="Arial"/>
                <a:ea typeface="Arial"/>
                <a:cs typeface="Arial"/>
                <a:sym typeface="Arial"/>
              </a:rPr>
              <a:t>The project is to bring real estate industry online and enabling real estate participants to benefit from the internet. Here user can advertise his property for buying and selling.</a:t>
            </a:r>
            <a:endParaRPr sz="2800">
              <a:latin typeface="Arial"/>
              <a:ea typeface="Arial"/>
              <a:cs typeface="Arial"/>
              <a:sym typeface="Arial"/>
            </a:endParaRPr>
          </a:p>
          <a:p>
            <a:pPr marL="0" lvl="0" indent="0" algn="just" rtl="0">
              <a:lnSpc>
                <a:spcPct val="90000"/>
              </a:lnSpc>
              <a:spcBef>
                <a:spcPts val="1600"/>
              </a:spcBef>
              <a:spcAft>
                <a:spcPts val="0"/>
              </a:spcAft>
              <a:buNone/>
            </a:pPr>
            <a:endParaRPr sz="2800">
              <a:latin typeface="Arial"/>
              <a:ea typeface="Arial"/>
              <a:cs typeface="Arial"/>
              <a:sym typeface="Arial"/>
            </a:endParaRPr>
          </a:p>
          <a:p>
            <a:pPr marL="228600" lvl="0" indent="-215900" algn="just" rtl="0">
              <a:lnSpc>
                <a:spcPct val="90000"/>
              </a:lnSpc>
              <a:spcBef>
                <a:spcPts val="1600"/>
              </a:spcBef>
              <a:spcAft>
                <a:spcPts val="0"/>
              </a:spcAft>
              <a:buSzPts val="3000"/>
              <a:buFont typeface="Arial"/>
              <a:buChar char="●"/>
            </a:pPr>
            <a:r>
              <a:rPr lang="en-US" sz="2800">
                <a:latin typeface="Arial"/>
                <a:ea typeface="Arial"/>
                <a:cs typeface="Arial"/>
                <a:sym typeface="Arial"/>
              </a:rPr>
              <a:t>Limitations</a:t>
            </a:r>
            <a:endParaRPr sz="2800">
              <a:latin typeface="Arial"/>
              <a:ea typeface="Arial"/>
              <a:cs typeface="Arial"/>
              <a:sym typeface="Arial"/>
            </a:endParaRPr>
          </a:p>
          <a:p>
            <a:pPr marL="685800" lvl="1" indent="-222250" algn="just" rtl="0">
              <a:lnSpc>
                <a:spcPct val="90000"/>
              </a:lnSpc>
              <a:spcBef>
                <a:spcPts val="1600"/>
              </a:spcBef>
              <a:spcAft>
                <a:spcPts val="0"/>
              </a:spcAft>
              <a:buSzPts val="1700"/>
              <a:buFont typeface="Arial"/>
              <a:buChar char="○"/>
            </a:pPr>
            <a:r>
              <a:rPr lang="en-US">
                <a:latin typeface="Arial"/>
                <a:ea typeface="Arial"/>
                <a:cs typeface="Arial"/>
                <a:sym typeface="Arial"/>
              </a:rPr>
              <a:t>Need issued licence for building a platform where you can buy or sell property legally.</a:t>
            </a:r>
            <a:endParaRPr>
              <a:latin typeface="Arial"/>
              <a:ea typeface="Arial"/>
              <a:cs typeface="Arial"/>
              <a:sym typeface="Arial"/>
            </a:endParaRPr>
          </a:p>
          <a:p>
            <a:pPr marL="685800" lvl="1" indent="-222250" algn="just" rtl="0">
              <a:lnSpc>
                <a:spcPct val="90000"/>
              </a:lnSpc>
              <a:spcBef>
                <a:spcPts val="1600"/>
              </a:spcBef>
              <a:spcAft>
                <a:spcPts val="0"/>
              </a:spcAft>
              <a:buSzPts val="1700"/>
              <a:buFont typeface="Arial"/>
              <a:buChar char="○"/>
            </a:pPr>
            <a:r>
              <a:rPr lang="en-US">
                <a:latin typeface="Arial"/>
                <a:ea typeface="Arial"/>
                <a:cs typeface="Arial"/>
                <a:sym typeface="Arial"/>
              </a:rPr>
              <a:t>Need at least 128 kb/sec speed and proper internet connection.</a:t>
            </a:r>
            <a:endParaRPr>
              <a:latin typeface="Arial"/>
              <a:ea typeface="Arial"/>
              <a:cs typeface="Arial"/>
              <a:sym typeface="Arial"/>
            </a:endParaRPr>
          </a:p>
          <a:p>
            <a:pPr marL="685800" lvl="1" indent="-222250" algn="just" rtl="0">
              <a:lnSpc>
                <a:spcPct val="90000"/>
              </a:lnSpc>
              <a:spcBef>
                <a:spcPts val="1600"/>
              </a:spcBef>
              <a:spcAft>
                <a:spcPts val="1600"/>
              </a:spcAft>
              <a:buSzPts val="1700"/>
              <a:buFont typeface="Arial"/>
              <a:buChar char="○"/>
            </a:pPr>
            <a:r>
              <a:rPr lang="en-US">
                <a:latin typeface="Arial"/>
                <a:ea typeface="Arial"/>
                <a:cs typeface="Arial"/>
                <a:sym typeface="Arial"/>
              </a:rPr>
              <a:t>Payment gateway.</a:t>
            </a:r>
            <a:endParaRPr>
              <a:latin typeface="Arial"/>
              <a:ea typeface="Arial"/>
              <a:cs typeface="Arial"/>
              <a:sym typeface="Arial"/>
            </a:endParaRPr>
          </a:p>
        </p:txBody>
      </p:sp>
      <p:sp>
        <p:nvSpPr>
          <p:cNvPr id="272" name="Google Shape;272;p29"/>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73" name="Google Shape;273;p29"/>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14</a:t>
            </a:fld>
            <a:endParaRPr/>
          </a:p>
        </p:txBody>
      </p:sp>
      <p:sp>
        <p:nvSpPr>
          <p:cNvPr id="274" name="Google Shape;274;p29"/>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0"/>
          <p:cNvSpPr/>
          <p:nvPr/>
        </p:nvSpPr>
        <p:spPr>
          <a:xfrm>
            <a:off x="91888" y="1843951"/>
            <a:ext cx="12008224" cy="31700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0" b="1" i="0" u="none" strike="noStrike" cap="none">
                <a:solidFill>
                  <a:srgbClr val="6D9BC1"/>
                </a:solidFill>
                <a:latin typeface="Quattrocento Sans"/>
                <a:ea typeface="Quattrocento Sans"/>
                <a:cs typeface="Quattrocento Sans"/>
                <a:sym typeface="Quattrocento Sans"/>
              </a:rPr>
              <a:t>Q&amp;A</a:t>
            </a:r>
            <a:endParaRPr sz="20000" b="1" i="0" u="none" strike="noStrike" cap="none">
              <a:solidFill>
                <a:srgbClr val="6D9BC1"/>
              </a:solidFill>
              <a:latin typeface="Quattrocento Sans"/>
              <a:ea typeface="Quattrocento Sans"/>
              <a:cs typeface="Quattrocento Sans"/>
              <a:sym typeface="Quattrocento Sans"/>
            </a:endParaRPr>
          </a:p>
        </p:txBody>
      </p:sp>
      <p:sp>
        <p:nvSpPr>
          <p:cNvPr id="280" name="Google Shape;280;p30"/>
          <p:cNvSpPr txBox="1">
            <a:spLocks noGrp="1"/>
          </p:cNvSpPr>
          <p:nvPr>
            <p:ph type="dt" idx="10"/>
          </p:nvPr>
        </p:nvSpPr>
        <p:spPr>
          <a:xfrm>
            <a:off x="838200" y="6486216"/>
            <a:ext cx="3200400" cy="274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solidFill>
                  <a:schemeClr val="lt1"/>
                </a:solidFill>
              </a:rPr>
              <a:t>03-11-2022</a:t>
            </a:r>
          </a:p>
        </p:txBody>
      </p:sp>
      <p:sp>
        <p:nvSpPr>
          <p:cNvPr id="281" name="Google Shape;281;p30"/>
          <p:cNvSpPr txBox="1">
            <a:spLocks noGrp="1"/>
          </p:cNvSpPr>
          <p:nvPr>
            <p:ph type="ftr" idx="11"/>
          </p:nvPr>
        </p:nvSpPr>
        <p:spPr>
          <a:xfrm>
            <a:off x="4288665" y="6486216"/>
            <a:ext cx="3200400" cy="274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p:nvPr/>
        </p:nvSpPr>
        <p:spPr>
          <a:xfrm>
            <a:off x="91888" y="1843951"/>
            <a:ext cx="12008224" cy="31700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0" b="1" i="0" u="none" strike="noStrike" cap="none">
                <a:solidFill>
                  <a:srgbClr val="6D9BC1"/>
                </a:solidFill>
                <a:latin typeface="Quattrocento Sans"/>
                <a:ea typeface="Quattrocento Sans"/>
                <a:cs typeface="Quattrocento Sans"/>
                <a:sym typeface="Quattrocento Sans"/>
              </a:rPr>
              <a:t>THANKS</a:t>
            </a:r>
            <a:endParaRPr sz="20000" b="1" i="0" u="none" strike="noStrike" cap="none">
              <a:solidFill>
                <a:srgbClr val="6D9BC1"/>
              </a:solidFill>
              <a:latin typeface="Quattrocento Sans"/>
              <a:ea typeface="Quattrocento Sans"/>
              <a:cs typeface="Quattrocento Sans"/>
              <a:sym typeface="Quattrocento Sans"/>
            </a:endParaRPr>
          </a:p>
        </p:txBody>
      </p:sp>
      <p:sp>
        <p:nvSpPr>
          <p:cNvPr id="287" name="Google Shape;287;p31"/>
          <p:cNvSpPr txBox="1">
            <a:spLocks noGrp="1"/>
          </p:cNvSpPr>
          <p:nvPr>
            <p:ph type="dt" idx="10"/>
          </p:nvPr>
        </p:nvSpPr>
        <p:spPr>
          <a:xfrm>
            <a:off x="838200" y="6486216"/>
            <a:ext cx="3200400" cy="274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solidFill>
                  <a:schemeClr val="lt1"/>
                </a:solidFill>
              </a:rPr>
              <a:t>03-11-2022</a:t>
            </a:r>
          </a:p>
        </p:txBody>
      </p:sp>
      <p:sp>
        <p:nvSpPr>
          <p:cNvPr id="288" name="Google Shape;288;p31"/>
          <p:cNvSpPr txBox="1">
            <a:spLocks noGrp="1"/>
          </p:cNvSpPr>
          <p:nvPr>
            <p:ph type="ftr" idx="11"/>
          </p:nvPr>
        </p:nvSpPr>
        <p:spPr>
          <a:xfrm>
            <a:off x="4288665" y="6486216"/>
            <a:ext cx="3200400" cy="274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1098467" y="2737333"/>
            <a:ext cx="6116100" cy="1531500"/>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lt1"/>
              </a:buClr>
              <a:buSzPts val="7200"/>
              <a:buFont typeface="Calibri"/>
              <a:buNone/>
            </a:pPr>
            <a:r>
              <a:rPr lang="en-US" dirty="0"/>
              <a:t>Real Estate Management &amp; rentUp System</a:t>
            </a:r>
            <a:endParaRPr dirty="0"/>
          </a:p>
        </p:txBody>
      </p:sp>
      <p:sp>
        <p:nvSpPr>
          <p:cNvPr id="163" name="Google Shape;163;p17"/>
          <p:cNvSpPr txBox="1">
            <a:spLocks noGrp="1"/>
          </p:cNvSpPr>
          <p:nvPr>
            <p:ph type="subTitle" idx="4294967295"/>
          </p:nvPr>
        </p:nvSpPr>
        <p:spPr>
          <a:xfrm>
            <a:off x="6778600" y="5233233"/>
            <a:ext cx="4627500" cy="674700"/>
          </a:xfrm>
          <a:prstGeom prst="rect">
            <a:avLst/>
          </a:prstGeom>
          <a:noFill/>
          <a:ln>
            <a:noFill/>
          </a:ln>
        </p:spPr>
        <p:txBody>
          <a:bodyPr spcFirstLastPara="1" wrap="square" lIns="91425" tIns="45700" rIns="91425" bIns="45700" anchor="t" anchorCtr="0">
            <a:normAutofit fontScale="77500" lnSpcReduction="20000"/>
          </a:bodyPr>
          <a:lstStyle/>
          <a:p>
            <a:pPr marL="0" lvl="0" indent="0" algn="r" rtl="0">
              <a:lnSpc>
                <a:spcPct val="150000"/>
              </a:lnSpc>
              <a:spcBef>
                <a:spcPts val="0"/>
              </a:spcBef>
              <a:spcAft>
                <a:spcPts val="0"/>
              </a:spcAft>
              <a:buSzPct val="235294"/>
              <a:buNone/>
            </a:pPr>
            <a:r>
              <a:rPr lang="en-US" dirty="0"/>
              <a:t>Submitted to: </a:t>
            </a:r>
            <a:endParaRPr dirty="0"/>
          </a:p>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8"/>
          <p:cNvSpPr txBox="1">
            <a:spLocks noGrp="1"/>
          </p:cNvSpPr>
          <p:nvPr>
            <p:ph type="title"/>
          </p:nvPr>
        </p:nvSpPr>
        <p:spPr>
          <a:xfrm>
            <a:off x="1098467" y="2737333"/>
            <a:ext cx="7000504" cy="1531500"/>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dk1"/>
              </a:buClr>
              <a:buSzPct val="100000"/>
              <a:buFont typeface="Droid Sans Mono"/>
              <a:buNone/>
            </a:pPr>
            <a:r>
              <a:rPr lang="en-US" sz="3200" dirty="0"/>
              <a:t>Team members</a:t>
            </a:r>
            <a:br>
              <a:rPr lang="en-US" sz="3200" dirty="0"/>
            </a:br>
            <a:r>
              <a:rPr lang="en-US" sz="3200" dirty="0"/>
              <a:t>1.Aditya Polekar(0827CI191003)</a:t>
            </a:r>
            <a:br>
              <a:rPr lang="en-US" sz="3200" dirty="0"/>
            </a:br>
            <a:r>
              <a:rPr lang="en-US" sz="3200" dirty="0"/>
              <a:t>2.Aayush Mishra(0827CI191002)</a:t>
            </a:r>
            <a:br>
              <a:rPr lang="en-US" sz="3200" dirty="0"/>
            </a:br>
            <a:r>
              <a:rPr lang="en-US" sz="3200" dirty="0"/>
              <a:t>3.Utkarsh Shrivastava(0827CI191061)</a:t>
            </a:r>
            <a:endParaRPr sz="3200" dirty="0"/>
          </a:p>
        </p:txBody>
      </p:sp>
      <p:sp>
        <p:nvSpPr>
          <p:cNvPr id="169" name="Google Shape;169;p18"/>
          <p:cNvSpPr txBox="1">
            <a:spLocks noGrp="1"/>
          </p:cNvSpPr>
          <p:nvPr>
            <p:ph type="subTitle" idx="4294967295"/>
          </p:nvPr>
        </p:nvSpPr>
        <p:spPr>
          <a:xfrm>
            <a:off x="6778600" y="4873600"/>
            <a:ext cx="4976100" cy="1344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2420"/>
              <a:buNone/>
            </a:pPr>
            <a:r>
              <a:rPr lang="en-US" sz="1735" dirty="0"/>
              <a:t>Real-estate management and rent up system</a:t>
            </a:r>
            <a:endParaRPr sz="1735" dirty="0"/>
          </a:p>
        </p:txBody>
      </p:sp>
      <p:sp>
        <p:nvSpPr>
          <p:cNvPr id="170" name="Google Shape;170;p18"/>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solidFill>
                  <a:schemeClr val="lt1"/>
                </a:solidFill>
              </a:rPr>
              <a:t>03-11-2022</a:t>
            </a:r>
            <a:endParaRPr dirty="0">
              <a:solidFill>
                <a:schemeClr val="lt1"/>
              </a:solidFill>
            </a:endParaRPr>
          </a:p>
        </p:txBody>
      </p:sp>
      <p:sp>
        <p:nvSpPr>
          <p:cNvPr id="171" name="Google Shape;171;p18"/>
          <p:cNvSpPr txBox="1">
            <a:spLocks noGrp="1"/>
          </p:cNvSpPr>
          <p:nvPr>
            <p:ph type="ftr" idx="11"/>
          </p:nvPr>
        </p:nvSpPr>
        <p:spPr>
          <a:xfrm>
            <a:off x="4288675" y="6384568"/>
            <a:ext cx="3200400" cy="452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endParaRPr dirty="0">
              <a:solidFill>
                <a:schemeClr val="lt1"/>
              </a:solidFill>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title"/>
          </p:nvPr>
        </p:nvSpPr>
        <p:spPr>
          <a:xfrm>
            <a:off x="154546" y="0"/>
            <a:ext cx="11874300" cy="1300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Project Presentation Outline</a:t>
            </a:r>
            <a:endParaRPr/>
          </a:p>
        </p:txBody>
      </p:sp>
      <p:sp>
        <p:nvSpPr>
          <p:cNvPr id="177" name="Google Shape;177;p19"/>
          <p:cNvSpPr txBox="1">
            <a:spLocks noGrp="1"/>
          </p:cNvSpPr>
          <p:nvPr>
            <p:ph type="body" idx="1"/>
          </p:nvPr>
        </p:nvSpPr>
        <p:spPr>
          <a:xfrm>
            <a:off x="172571" y="1418447"/>
            <a:ext cx="11847000" cy="5112900"/>
          </a:xfrm>
          <a:prstGeom prst="rect">
            <a:avLst/>
          </a:prstGeom>
          <a:noFill/>
          <a:ln>
            <a:noFill/>
          </a:ln>
        </p:spPr>
        <p:txBody>
          <a:bodyPr spcFirstLastPara="1" wrap="square" lIns="91425" tIns="45700" rIns="91425" bIns="45700" anchor="t" anchorCtr="0">
            <a:normAutofit/>
          </a:bodyPr>
          <a:lstStyle/>
          <a:p>
            <a:pPr marL="228600" lvl="0" indent="-215900" algn="just" rtl="0">
              <a:lnSpc>
                <a:spcPct val="90000"/>
              </a:lnSpc>
              <a:spcBef>
                <a:spcPts val="0"/>
              </a:spcBef>
              <a:spcAft>
                <a:spcPts val="0"/>
              </a:spcAft>
              <a:buSzPts val="3000"/>
              <a:buChar char="●"/>
            </a:pPr>
            <a:r>
              <a:rPr lang="en-US" dirty="0"/>
              <a:t>Abstract</a:t>
            </a:r>
            <a:endParaRPr dirty="0"/>
          </a:p>
          <a:p>
            <a:pPr marL="228600" lvl="0" indent="-215900" algn="just" rtl="0">
              <a:lnSpc>
                <a:spcPct val="90000"/>
              </a:lnSpc>
              <a:spcBef>
                <a:spcPts val="960"/>
              </a:spcBef>
              <a:spcAft>
                <a:spcPts val="0"/>
              </a:spcAft>
              <a:buSzPts val="3000"/>
              <a:buChar char="●"/>
            </a:pPr>
            <a:r>
              <a:rPr lang="en-US" dirty="0"/>
              <a:t>Introduction</a:t>
            </a:r>
            <a:endParaRPr dirty="0"/>
          </a:p>
          <a:p>
            <a:pPr marL="228600" lvl="0" indent="-215900" algn="just" rtl="0">
              <a:lnSpc>
                <a:spcPct val="90000"/>
              </a:lnSpc>
              <a:spcBef>
                <a:spcPts val="960"/>
              </a:spcBef>
              <a:spcAft>
                <a:spcPts val="0"/>
              </a:spcAft>
              <a:buSzPts val="3000"/>
              <a:buChar char="●"/>
            </a:pPr>
            <a:r>
              <a:rPr lang="en-US" dirty="0"/>
              <a:t>Problem Statement</a:t>
            </a:r>
            <a:endParaRPr dirty="0"/>
          </a:p>
          <a:p>
            <a:pPr marL="228600" lvl="0" indent="-215900" algn="just" rtl="0">
              <a:lnSpc>
                <a:spcPct val="90000"/>
              </a:lnSpc>
              <a:spcBef>
                <a:spcPts val="960"/>
              </a:spcBef>
              <a:spcAft>
                <a:spcPts val="0"/>
              </a:spcAft>
              <a:buSzPts val="3000"/>
              <a:buChar char="●"/>
            </a:pPr>
            <a:r>
              <a:rPr lang="en-US" dirty="0"/>
              <a:t>Survey of Existing Systems</a:t>
            </a:r>
            <a:endParaRPr dirty="0"/>
          </a:p>
          <a:p>
            <a:pPr marL="228600" lvl="0" indent="-215900" algn="just" rtl="0">
              <a:lnSpc>
                <a:spcPct val="90000"/>
              </a:lnSpc>
              <a:spcBef>
                <a:spcPts val="960"/>
              </a:spcBef>
              <a:spcAft>
                <a:spcPts val="0"/>
              </a:spcAft>
              <a:buSzPts val="3000"/>
              <a:buChar char="●"/>
            </a:pPr>
            <a:r>
              <a:rPr lang="en-US" dirty="0"/>
              <a:t>Project Objectives</a:t>
            </a:r>
            <a:endParaRPr dirty="0"/>
          </a:p>
          <a:p>
            <a:pPr marL="228600" lvl="0" indent="-215900" algn="just" rtl="0">
              <a:lnSpc>
                <a:spcPct val="90000"/>
              </a:lnSpc>
              <a:spcBef>
                <a:spcPts val="960"/>
              </a:spcBef>
              <a:spcAft>
                <a:spcPts val="0"/>
              </a:spcAft>
              <a:buSzPts val="3000"/>
              <a:buChar char="●"/>
            </a:pPr>
            <a:r>
              <a:rPr lang="en-US" dirty="0"/>
              <a:t>Requirement Analysis</a:t>
            </a:r>
            <a:endParaRPr dirty="0"/>
          </a:p>
          <a:p>
            <a:pPr marL="228600" lvl="0" indent="-215900" algn="just" rtl="0">
              <a:lnSpc>
                <a:spcPct val="90000"/>
              </a:lnSpc>
              <a:spcBef>
                <a:spcPts val="960"/>
              </a:spcBef>
              <a:spcAft>
                <a:spcPts val="0"/>
              </a:spcAft>
              <a:buSzPts val="3000"/>
              <a:buChar char="●"/>
            </a:pPr>
            <a:r>
              <a:rPr lang="en-US" dirty="0"/>
              <a:t>Solution Proposed</a:t>
            </a:r>
            <a:endParaRPr dirty="0"/>
          </a:p>
          <a:p>
            <a:pPr marL="228600" lvl="0" indent="-215900" algn="just" rtl="0">
              <a:lnSpc>
                <a:spcPct val="90000"/>
              </a:lnSpc>
              <a:spcBef>
                <a:spcPts val="960"/>
              </a:spcBef>
              <a:spcAft>
                <a:spcPts val="0"/>
              </a:spcAft>
              <a:buSzPts val="3000"/>
              <a:buChar char="●"/>
            </a:pPr>
            <a:r>
              <a:rPr lang="en-US" dirty="0"/>
              <a:t>The Outcome  Discussion</a:t>
            </a:r>
            <a:endParaRPr dirty="0"/>
          </a:p>
          <a:p>
            <a:pPr marL="228600" lvl="0" indent="-215900" algn="just" rtl="0">
              <a:lnSpc>
                <a:spcPct val="90000"/>
              </a:lnSpc>
              <a:spcBef>
                <a:spcPts val="960"/>
              </a:spcBef>
              <a:spcAft>
                <a:spcPts val="0"/>
              </a:spcAft>
              <a:buSzPts val="3000"/>
              <a:buChar char="●"/>
            </a:pPr>
            <a:r>
              <a:rPr lang="en-US" dirty="0"/>
              <a:t>Conclusions and Limitations</a:t>
            </a:r>
            <a:endParaRPr dirty="0"/>
          </a:p>
          <a:p>
            <a:pPr marL="228600" lvl="0" indent="-228600" algn="just" rtl="0">
              <a:lnSpc>
                <a:spcPct val="90000"/>
              </a:lnSpc>
              <a:spcBef>
                <a:spcPts val="960"/>
              </a:spcBef>
              <a:spcAft>
                <a:spcPts val="1600"/>
              </a:spcAft>
              <a:buSzPts val="3200"/>
              <a:buNone/>
            </a:pPr>
            <a:endParaRPr dirty="0"/>
          </a:p>
        </p:txBody>
      </p:sp>
      <p:sp>
        <p:nvSpPr>
          <p:cNvPr id="178" name="Google Shape;178;p19"/>
          <p:cNvSpPr txBox="1">
            <a:spLocks noGrp="1"/>
          </p:cNvSpPr>
          <p:nvPr>
            <p:ph type="dt" idx="10"/>
          </p:nvPr>
        </p:nvSpPr>
        <p:spPr>
          <a:xfrm>
            <a:off x="838200" y="6562416"/>
            <a:ext cx="3200400" cy="274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a:p>
            <a:pPr marL="0" lvl="0" indent="0" algn="l" rtl="0">
              <a:spcBef>
                <a:spcPts val="0"/>
              </a:spcBef>
              <a:spcAft>
                <a:spcPts val="0"/>
              </a:spcAft>
              <a:buNone/>
            </a:pPr>
            <a:endParaRPr dirty="0">
              <a:solidFill>
                <a:schemeClr val="lt1"/>
              </a:solidFill>
            </a:endParaRPr>
          </a:p>
        </p:txBody>
      </p:sp>
      <p:sp>
        <p:nvSpPr>
          <p:cNvPr id="179" name="Google Shape;179;p19"/>
          <p:cNvSpPr txBox="1">
            <a:spLocks noGrp="1"/>
          </p:cNvSpPr>
          <p:nvPr>
            <p:ph type="sldNum" idx="12"/>
          </p:nvPr>
        </p:nvSpPr>
        <p:spPr>
          <a:xfrm>
            <a:off x="8757642" y="6562416"/>
            <a:ext cx="1371600" cy="274200"/>
          </a:xfrm>
          <a:prstGeom prst="rect">
            <a:avLst/>
          </a:prstGeom>
          <a:noFill/>
          <a:ln>
            <a:noFill/>
          </a:ln>
        </p:spPr>
        <p:txBody>
          <a:bodyPr spcFirstLastPara="1" wrap="square" lIns="91425" tIns="45700" rIns="91425" bIns="45700" anchor="ctr" anchorCtr="0">
            <a:normAutofit lnSpcReduction="10000"/>
          </a:bodyPr>
          <a:lstStyle/>
          <a:p>
            <a:pPr marL="0" lvl="0" indent="0" algn="r" rtl="0">
              <a:spcBef>
                <a:spcPts val="0"/>
              </a:spcBef>
              <a:spcAft>
                <a:spcPts val="0"/>
              </a:spcAft>
              <a:buNone/>
            </a:pPr>
            <a:fld id="{00000000-1234-1234-1234-123412341234}" type="slidenum">
              <a:rPr lang="en-US"/>
              <a:t>4</a:t>
            </a:fld>
            <a:endParaRPr/>
          </a:p>
        </p:txBody>
      </p:sp>
      <p:sp>
        <p:nvSpPr>
          <p:cNvPr id="180" name="Google Shape;180;p19"/>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Abstract</a:t>
            </a:r>
            <a:endParaRPr/>
          </a:p>
        </p:txBody>
      </p:sp>
      <p:sp>
        <p:nvSpPr>
          <p:cNvPr id="186" name="Google Shape;186;p20"/>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228600" lvl="0" indent="-304800" algn="just" rtl="0">
              <a:lnSpc>
                <a:spcPct val="100000"/>
              </a:lnSpc>
              <a:spcBef>
                <a:spcPts val="0"/>
              </a:spcBef>
              <a:spcAft>
                <a:spcPts val="0"/>
              </a:spcAft>
              <a:buSzPts val="3000"/>
              <a:buFont typeface="Calibri"/>
              <a:buChar char="●"/>
            </a:pPr>
            <a:r>
              <a:rPr lang="en-US" sz="2300"/>
              <a:t>This system will provide facility to the user to search Residential and Commercial property and view property. This system will provide facility to view the property by admin and user. The user will be able to upload the property information to the site and be able to manage it. This system will provide facility to the user to fill up their requirement and according to their Requirement Admin can add the Requirement property. This system will provide facility to the user to publish advertisements to the Site and view.</a:t>
            </a:r>
            <a:endParaRPr sz="2300"/>
          </a:p>
        </p:txBody>
      </p:sp>
      <p:sp>
        <p:nvSpPr>
          <p:cNvPr id="187" name="Google Shape;187;p20"/>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a:p>
            <a:pPr marL="0" lvl="0" indent="0" algn="l" rtl="0">
              <a:spcBef>
                <a:spcPts val="0"/>
              </a:spcBef>
              <a:spcAft>
                <a:spcPts val="0"/>
              </a:spcAft>
              <a:buNone/>
            </a:pPr>
            <a:endParaRPr dirty="0">
              <a:solidFill>
                <a:schemeClr val="lt1"/>
              </a:solidFill>
            </a:endParaRPr>
          </a:p>
        </p:txBody>
      </p:sp>
      <p:sp>
        <p:nvSpPr>
          <p:cNvPr id="188" name="Google Shape;188;p20"/>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5</a:t>
            </a:fld>
            <a:endParaRPr/>
          </a:p>
        </p:txBody>
      </p:sp>
      <p:sp>
        <p:nvSpPr>
          <p:cNvPr id="189" name="Google Shape;189;p20"/>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Introduction </a:t>
            </a:r>
            <a:endParaRPr/>
          </a:p>
        </p:txBody>
      </p:sp>
      <p:sp>
        <p:nvSpPr>
          <p:cNvPr id="195" name="Google Shape;195;p21"/>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fontScale="55000" lnSpcReduction="20000"/>
          </a:bodyPr>
          <a:lstStyle/>
          <a:p>
            <a:pPr marL="228600" lvl="0" indent="-306863" algn="just" rtl="0">
              <a:lnSpc>
                <a:spcPct val="115000"/>
              </a:lnSpc>
              <a:spcBef>
                <a:spcPts val="1200"/>
              </a:spcBef>
              <a:spcAft>
                <a:spcPts val="0"/>
              </a:spcAft>
              <a:buSzPct val="135834"/>
              <a:buFont typeface="Calibri"/>
              <a:buChar char="●"/>
            </a:pPr>
            <a:r>
              <a:rPr lang="en-US" sz="4700"/>
              <a:t>This website is made to automate the user will not able to go anywhere they can directly  Communicate with the system they can mention their selling property in our website so that user will able to see their property with their budget and if this will suited to the user. They can directly contact with seller for negotiating price of property.</a:t>
            </a:r>
            <a:endParaRPr sz="4700"/>
          </a:p>
          <a:p>
            <a:pPr marL="228600" lvl="0" indent="-306863" algn="just" rtl="0">
              <a:lnSpc>
                <a:spcPct val="115000"/>
              </a:lnSpc>
              <a:spcBef>
                <a:spcPts val="0"/>
              </a:spcBef>
              <a:spcAft>
                <a:spcPts val="0"/>
              </a:spcAft>
              <a:buSzPct val="135834"/>
              <a:buChar char="●"/>
            </a:pPr>
            <a:r>
              <a:rPr lang="en-US" sz="4700"/>
              <a:t>Our website will all the buyers and sellers so they can easily and effortlessly buy and sell properties without any trouble.</a:t>
            </a:r>
            <a:endParaRPr sz="4700"/>
          </a:p>
          <a:p>
            <a:pPr marL="228600" lvl="0" indent="-306863" algn="just" rtl="0">
              <a:lnSpc>
                <a:spcPct val="115000"/>
              </a:lnSpc>
              <a:spcBef>
                <a:spcPts val="0"/>
              </a:spcBef>
              <a:spcAft>
                <a:spcPts val="0"/>
              </a:spcAft>
              <a:buSzPct val="135834"/>
              <a:buChar char="●"/>
            </a:pPr>
            <a:r>
              <a:rPr lang="en-US" sz="4700"/>
              <a:t>Motivation behind taking was to ease up the problems faced by many people who wish to buy and sell properties but due to current system of buying and selling properties are not able to do it effortlessly.</a:t>
            </a:r>
            <a:endParaRPr sz="4700"/>
          </a:p>
          <a:p>
            <a:pPr marL="228600" lvl="0" indent="0" algn="just" rtl="0">
              <a:lnSpc>
                <a:spcPct val="115000"/>
              </a:lnSpc>
              <a:spcBef>
                <a:spcPts val="1600"/>
              </a:spcBef>
              <a:spcAft>
                <a:spcPts val="0"/>
              </a:spcAft>
              <a:buNone/>
            </a:pPr>
            <a:endParaRPr/>
          </a:p>
          <a:p>
            <a:pPr marL="228600" lvl="0" indent="0" algn="just" rtl="0">
              <a:lnSpc>
                <a:spcPct val="115000"/>
              </a:lnSpc>
              <a:spcBef>
                <a:spcPts val="1600"/>
              </a:spcBef>
              <a:spcAft>
                <a:spcPts val="0"/>
              </a:spcAft>
              <a:buNone/>
            </a:pPr>
            <a:endParaRPr/>
          </a:p>
          <a:p>
            <a:pPr marL="0" lvl="0" indent="0" algn="just" rtl="0">
              <a:lnSpc>
                <a:spcPct val="115000"/>
              </a:lnSpc>
              <a:spcBef>
                <a:spcPts val="1600"/>
              </a:spcBef>
              <a:spcAft>
                <a:spcPts val="0"/>
              </a:spcAft>
              <a:buNone/>
            </a:pPr>
            <a:r>
              <a:rPr lang="en-US"/>
              <a:t> </a:t>
            </a:r>
            <a:endParaRPr/>
          </a:p>
          <a:p>
            <a:pPr marL="228600" lvl="0" indent="-25400" algn="just" rtl="0">
              <a:lnSpc>
                <a:spcPct val="90000"/>
              </a:lnSpc>
              <a:spcBef>
                <a:spcPts val="1600"/>
              </a:spcBef>
              <a:spcAft>
                <a:spcPts val="1600"/>
              </a:spcAft>
              <a:buClr>
                <a:srgbClr val="000000"/>
              </a:buClr>
              <a:buSzPct val="188235"/>
              <a:buFont typeface="Arial"/>
              <a:buNone/>
            </a:pPr>
            <a:endParaRPr/>
          </a:p>
        </p:txBody>
      </p:sp>
      <p:sp>
        <p:nvSpPr>
          <p:cNvPr id="196" name="Google Shape;196;p21"/>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a:p>
            <a:pPr marL="0" lvl="0" indent="0" algn="l" rtl="0">
              <a:spcBef>
                <a:spcPts val="0"/>
              </a:spcBef>
              <a:spcAft>
                <a:spcPts val="0"/>
              </a:spcAft>
              <a:buNone/>
            </a:pPr>
            <a:endParaRPr dirty="0">
              <a:solidFill>
                <a:schemeClr val="lt1"/>
              </a:solidFill>
            </a:endParaRPr>
          </a:p>
        </p:txBody>
      </p:sp>
      <p:sp>
        <p:nvSpPr>
          <p:cNvPr id="197" name="Google Shape;197;p21"/>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6</a:t>
            </a:fld>
            <a:endParaRPr/>
          </a:p>
        </p:txBody>
      </p:sp>
      <p:sp>
        <p:nvSpPr>
          <p:cNvPr id="198" name="Google Shape;198;p21"/>
          <p:cNvSpPr txBox="1">
            <a:spLocks noGrp="1"/>
          </p:cNvSpPr>
          <p:nvPr>
            <p:ph type="ftr" idx="11"/>
          </p:nvPr>
        </p:nvSpPr>
        <p:spPr>
          <a:xfrm>
            <a:off x="4797921" y="6531293"/>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2"/>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The Problem Statement</a:t>
            </a:r>
            <a:endParaRPr/>
          </a:p>
        </p:txBody>
      </p:sp>
      <p:sp>
        <p:nvSpPr>
          <p:cNvPr id="204" name="Google Shape;204;p22"/>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457200" lvl="0" indent="-419100" algn="l" rtl="0">
              <a:lnSpc>
                <a:spcPct val="115000"/>
              </a:lnSpc>
              <a:spcBef>
                <a:spcPts val="0"/>
              </a:spcBef>
              <a:spcAft>
                <a:spcPts val="0"/>
              </a:spcAft>
              <a:buClr>
                <a:schemeClr val="lt1"/>
              </a:buClr>
              <a:buSzPts val="3000"/>
              <a:buChar char="●"/>
            </a:pPr>
            <a:r>
              <a:rPr lang="en-US" sz="2350"/>
              <a:t>Property management system for this organization uses traditional method of keeping records of the client’s files. This manual record keeping in the organization has been characterized by a lot of problems, such as:</a:t>
            </a:r>
            <a:endParaRPr sz="2350"/>
          </a:p>
          <a:p>
            <a:pPr marL="749300" lvl="0" indent="-377825" algn="l" rtl="0">
              <a:lnSpc>
                <a:spcPct val="115000"/>
              </a:lnSpc>
              <a:spcBef>
                <a:spcPts val="0"/>
              </a:spcBef>
              <a:spcAft>
                <a:spcPts val="0"/>
              </a:spcAft>
              <a:buClr>
                <a:schemeClr val="lt1"/>
              </a:buClr>
              <a:buSzPts val="2350"/>
              <a:buFont typeface="Calibri"/>
              <a:buChar char="○"/>
            </a:pPr>
            <a:r>
              <a:rPr lang="en-US" sz="2350"/>
              <a:t>Lack of skill in interpretation of reports from the activities of the organization.</a:t>
            </a:r>
            <a:endParaRPr sz="2350"/>
          </a:p>
          <a:p>
            <a:pPr marL="749300" lvl="0" indent="-377825" algn="l" rtl="0">
              <a:lnSpc>
                <a:spcPct val="115000"/>
              </a:lnSpc>
              <a:spcBef>
                <a:spcPts val="0"/>
              </a:spcBef>
              <a:spcAft>
                <a:spcPts val="0"/>
              </a:spcAft>
              <a:buClr>
                <a:schemeClr val="lt1"/>
              </a:buClr>
              <a:buSzPts val="2350"/>
              <a:buFont typeface="Calibri"/>
              <a:buChar char="○"/>
            </a:pPr>
            <a:r>
              <a:rPr lang="en-US" sz="2350"/>
              <a:t>Data losses: loss of data perhaps would happen if all information only kept inside paper on.</a:t>
            </a:r>
            <a:endParaRPr sz="2350"/>
          </a:p>
          <a:p>
            <a:pPr marL="749300" lvl="0" indent="-377825" algn="l" rtl="0">
              <a:lnSpc>
                <a:spcPct val="115000"/>
              </a:lnSpc>
              <a:spcBef>
                <a:spcPts val="0"/>
              </a:spcBef>
              <a:spcAft>
                <a:spcPts val="0"/>
              </a:spcAft>
              <a:buClr>
                <a:schemeClr val="lt1"/>
              </a:buClr>
              <a:buSzPts val="2350"/>
              <a:buFont typeface="Calibri"/>
              <a:buChar char="○"/>
            </a:pPr>
            <a:r>
              <a:rPr lang="en-US" sz="2350"/>
              <a:t>Data redundancies: abundant and repetition data also perhaps will happen.</a:t>
            </a:r>
            <a:endParaRPr sz="2350"/>
          </a:p>
          <a:p>
            <a:pPr marL="749300" lvl="0" indent="-377825" algn="l" rtl="0">
              <a:lnSpc>
                <a:spcPct val="115000"/>
              </a:lnSpc>
              <a:spcBef>
                <a:spcPts val="0"/>
              </a:spcBef>
              <a:spcAft>
                <a:spcPts val="0"/>
              </a:spcAft>
              <a:buClr>
                <a:schemeClr val="lt1"/>
              </a:buClr>
              <a:buSzPts val="2350"/>
              <a:buFont typeface="Calibri"/>
              <a:buChar char="○"/>
            </a:pPr>
            <a:r>
              <a:rPr lang="en-US" sz="2350"/>
              <a:t>No database to store information: by using manual system, loss of data perhaps will happen.</a:t>
            </a:r>
            <a:endParaRPr sz="2350"/>
          </a:p>
          <a:p>
            <a:pPr marL="749300" lvl="0" indent="-377825" algn="l" rtl="0">
              <a:lnSpc>
                <a:spcPct val="115000"/>
              </a:lnSpc>
              <a:spcBef>
                <a:spcPts val="0"/>
              </a:spcBef>
              <a:spcAft>
                <a:spcPts val="0"/>
              </a:spcAft>
              <a:buClr>
                <a:schemeClr val="lt1"/>
              </a:buClr>
              <a:buSzPts val="2350"/>
              <a:buFont typeface="Calibri"/>
              <a:buChar char="○"/>
            </a:pPr>
            <a:r>
              <a:rPr lang="en-US" sz="2350"/>
              <a:t>No backup and security: still information to contemporary system perhaps have been trespassed easily or stolen, this is because of the insecurity in the manual system used in the organization.</a:t>
            </a:r>
            <a:endParaRPr/>
          </a:p>
        </p:txBody>
      </p:sp>
      <p:sp>
        <p:nvSpPr>
          <p:cNvPr id="205" name="Google Shape;205;p22"/>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06" name="Google Shape;206;p22"/>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7</a:t>
            </a:fld>
            <a:endParaRPr/>
          </a:p>
        </p:txBody>
      </p:sp>
      <p:sp>
        <p:nvSpPr>
          <p:cNvPr id="207" name="Google Shape;207;p22"/>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3"/>
          <p:cNvSpPr txBox="1">
            <a:spLocks noGrp="1"/>
          </p:cNvSpPr>
          <p:nvPr>
            <p:ph type="title"/>
          </p:nvPr>
        </p:nvSpPr>
        <p:spPr>
          <a:xfrm>
            <a:off x="154546" y="0"/>
            <a:ext cx="11874300" cy="1300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Survey of Existing Systems</a:t>
            </a:r>
            <a:endParaRPr/>
          </a:p>
        </p:txBody>
      </p:sp>
      <p:sp>
        <p:nvSpPr>
          <p:cNvPr id="213" name="Google Shape;213;p23"/>
          <p:cNvSpPr txBox="1">
            <a:spLocks noGrp="1"/>
          </p:cNvSpPr>
          <p:nvPr>
            <p:ph type="body" idx="1"/>
          </p:nvPr>
        </p:nvSpPr>
        <p:spPr>
          <a:xfrm>
            <a:off x="172571" y="1418447"/>
            <a:ext cx="11847000" cy="5112900"/>
          </a:xfrm>
          <a:prstGeom prst="rect">
            <a:avLst/>
          </a:prstGeom>
          <a:noFill/>
          <a:ln>
            <a:noFill/>
          </a:ln>
        </p:spPr>
        <p:txBody>
          <a:bodyPr spcFirstLastPara="1" wrap="square" lIns="91425" tIns="45700" rIns="91425" bIns="45700" anchor="t" anchorCtr="0">
            <a:normAutofit lnSpcReduction="10000"/>
          </a:bodyPr>
          <a:lstStyle/>
          <a:p>
            <a:pPr marL="457200" lvl="0" indent="-417512" algn="just" rtl="0">
              <a:lnSpc>
                <a:spcPct val="115000"/>
              </a:lnSpc>
              <a:spcBef>
                <a:spcPts val="0"/>
              </a:spcBef>
              <a:spcAft>
                <a:spcPts val="0"/>
              </a:spcAft>
              <a:buSzPct val="184210"/>
              <a:buFont typeface="Times New Roman"/>
              <a:buChar char="●"/>
            </a:pPr>
            <a:r>
              <a:rPr lang="en-US" sz="1900" dirty="0">
                <a:uFill>
                  <a:noFill/>
                </a:uFill>
                <a:latin typeface="Times New Roman"/>
                <a:ea typeface="Times New Roman"/>
                <a:cs typeface="Times New Roman"/>
                <a:sym typeface="Times New Roman"/>
                <a:hlinkClick r:id="rId3"/>
              </a:rPr>
              <a:t>www.99acres</a:t>
            </a:r>
            <a:r>
              <a:rPr lang="en-US" sz="1900" dirty="0">
                <a:latin typeface="Times New Roman"/>
                <a:ea typeface="Times New Roman"/>
                <a:cs typeface="Times New Roman"/>
                <a:sym typeface="Times New Roman"/>
              </a:rPr>
              <a:t>.com</a:t>
            </a:r>
            <a:endParaRPr sz="1900" dirty="0">
              <a:latin typeface="Times New Roman"/>
              <a:ea typeface="Times New Roman"/>
              <a:cs typeface="Times New Roman"/>
              <a:sym typeface="Times New Roman"/>
            </a:endParaRPr>
          </a:p>
          <a:p>
            <a:pPr marL="457200" lvl="0" indent="0" algn="just" rtl="0">
              <a:lnSpc>
                <a:spcPct val="115000"/>
              </a:lnSpc>
              <a:spcBef>
                <a:spcPts val="1600"/>
              </a:spcBef>
              <a:spcAft>
                <a:spcPts val="0"/>
              </a:spcAft>
              <a:buNone/>
            </a:pPr>
            <a:r>
              <a:rPr lang="en-US" sz="1900" dirty="0">
                <a:latin typeface="Times New Roman"/>
                <a:ea typeface="Times New Roman"/>
                <a:cs typeface="Times New Roman"/>
                <a:sym typeface="Times New Roman"/>
              </a:rPr>
              <a:t>This website (</a:t>
            </a:r>
            <a:r>
              <a:rPr lang="en-US" sz="1900" dirty="0">
                <a:uFill>
                  <a:noFill/>
                </a:uFill>
                <a:latin typeface="Times New Roman"/>
                <a:ea typeface="Times New Roman"/>
                <a:cs typeface="Times New Roman"/>
                <a:sym typeface="Times New Roman"/>
                <a:hlinkClick r:id="rId4"/>
              </a:rPr>
              <a:t>www.99acres.com</a:t>
            </a:r>
            <a:r>
              <a:rPr lang="en-US" sz="1900" dirty="0">
                <a:latin typeface="Times New Roman"/>
                <a:ea typeface="Times New Roman"/>
                <a:cs typeface="Times New Roman"/>
                <a:sym typeface="Times New Roman"/>
              </a:rPr>
              <a:t>) is greatly designed and has a good user interface and is able to show properties to buyers which makes it easier to use this website.</a:t>
            </a:r>
            <a:endParaRPr sz="1900" dirty="0">
              <a:latin typeface="Times New Roman"/>
              <a:ea typeface="Times New Roman"/>
              <a:cs typeface="Times New Roman"/>
              <a:sym typeface="Times New Roman"/>
            </a:endParaRPr>
          </a:p>
          <a:p>
            <a:pPr marL="457200" lvl="0" indent="0" algn="just" rtl="0">
              <a:lnSpc>
                <a:spcPct val="115000"/>
              </a:lnSpc>
              <a:spcBef>
                <a:spcPts val="1600"/>
              </a:spcBef>
              <a:spcAft>
                <a:spcPts val="0"/>
              </a:spcAft>
              <a:buNone/>
            </a:pPr>
            <a:r>
              <a:rPr lang="en-US" sz="1900" dirty="0">
                <a:latin typeface="Times New Roman"/>
                <a:ea typeface="Times New Roman"/>
                <a:cs typeface="Times New Roman"/>
                <a:sym typeface="Times New Roman"/>
              </a:rPr>
              <a:t>Provides details of the property which makes it easier for buyers to buy properties.</a:t>
            </a:r>
            <a:endParaRPr sz="1900" dirty="0">
              <a:latin typeface="Times New Roman"/>
              <a:ea typeface="Times New Roman"/>
              <a:cs typeface="Times New Roman"/>
              <a:sym typeface="Times New Roman"/>
            </a:endParaRPr>
          </a:p>
          <a:p>
            <a:pPr marL="457200" lvl="0" indent="0" algn="just" rtl="0">
              <a:lnSpc>
                <a:spcPct val="115000"/>
              </a:lnSpc>
              <a:spcBef>
                <a:spcPts val="1600"/>
              </a:spcBef>
              <a:spcAft>
                <a:spcPts val="0"/>
              </a:spcAft>
              <a:buNone/>
            </a:pPr>
            <a:r>
              <a:rPr lang="en-US" sz="1900" dirty="0">
                <a:latin typeface="Times New Roman"/>
                <a:ea typeface="Times New Roman"/>
                <a:cs typeface="Times New Roman"/>
                <a:sym typeface="Times New Roman"/>
              </a:rPr>
              <a:t>Pros:</a:t>
            </a:r>
            <a:endParaRPr sz="1900" dirty="0">
              <a:latin typeface="Times New Roman"/>
              <a:ea typeface="Times New Roman"/>
              <a:cs typeface="Times New Roman"/>
              <a:sym typeface="Times New Roman"/>
            </a:endParaRPr>
          </a:p>
          <a:p>
            <a:pPr marL="914400" lvl="0" indent="-338296" algn="just" rtl="0">
              <a:lnSpc>
                <a:spcPct val="115000"/>
              </a:lnSpc>
              <a:spcBef>
                <a:spcPts val="1600"/>
              </a:spcBef>
              <a:spcAft>
                <a:spcPts val="0"/>
              </a:spcAft>
              <a:buSzPct val="106965"/>
              <a:buFont typeface="Times New Roman"/>
              <a:buChar char="○"/>
            </a:pPr>
            <a:r>
              <a:rPr lang="en-US" sz="1900" dirty="0">
                <a:latin typeface="Times New Roman"/>
                <a:ea typeface="Times New Roman"/>
                <a:cs typeface="Times New Roman"/>
                <a:sym typeface="Times New Roman"/>
              </a:rPr>
              <a:t>Great User interface.</a:t>
            </a:r>
            <a:endParaRPr sz="1900" dirty="0">
              <a:latin typeface="Times New Roman"/>
              <a:ea typeface="Times New Roman"/>
              <a:cs typeface="Times New Roman"/>
              <a:sym typeface="Times New Roman"/>
            </a:endParaRPr>
          </a:p>
          <a:p>
            <a:pPr marL="914400" lvl="0" indent="-338296" algn="just" rtl="0">
              <a:lnSpc>
                <a:spcPct val="115000"/>
              </a:lnSpc>
              <a:spcBef>
                <a:spcPts val="0"/>
              </a:spcBef>
              <a:spcAft>
                <a:spcPts val="0"/>
              </a:spcAft>
              <a:buSzPct val="106965"/>
              <a:buFont typeface="Times New Roman"/>
              <a:buChar char="○"/>
            </a:pPr>
            <a:r>
              <a:rPr lang="en-US" sz="1900" dirty="0">
                <a:latin typeface="Times New Roman"/>
                <a:ea typeface="Times New Roman"/>
                <a:cs typeface="Times New Roman"/>
                <a:sym typeface="Times New Roman"/>
              </a:rPr>
              <a:t>Easy to use.</a:t>
            </a:r>
            <a:endParaRPr sz="1900" dirty="0">
              <a:latin typeface="Times New Roman"/>
              <a:ea typeface="Times New Roman"/>
              <a:cs typeface="Times New Roman"/>
              <a:sym typeface="Times New Roman"/>
            </a:endParaRPr>
          </a:p>
          <a:p>
            <a:pPr marL="457200" lvl="0" indent="0" algn="just" rtl="0">
              <a:lnSpc>
                <a:spcPct val="115000"/>
              </a:lnSpc>
              <a:spcBef>
                <a:spcPts val="1600"/>
              </a:spcBef>
              <a:spcAft>
                <a:spcPts val="0"/>
              </a:spcAft>
              <a:buNone/>
            </a:pPr>
            <a:r>
              <a:rPr lang="en-US" sz="1900" dirty="0">
                <a:latin typeface="Times New Roman"/>
                <a:ea typeface="Times New Roman"/>
                <a:cs typeface="Times New Roman"/>
                <a:sym typeface="Times New Roman"/>
              </a:rPr>
              <a:t>Cons:</a:t>
            </a:r>
            <a:endParaRPr sz="1900" dirty="0">
              <a:latin typeface="Times New Roman"/>
              <a:ea typeface="Times New Roman"/>
              <a:cs typeface="Times New Roman"/>
              <a:sym typeface="Times New Roman"/>
            </a:endParaRPr>
          </a:p>
          <a:p>
            <a:pPr marL="914400" lvl="0" indent="-338296" algn="just" rtl="0">
              <a:lnSpc>
                <a:spcPct val="100000"/>
              </a:lnSpc>
              <a:spcBef>
                <a:spcPts val="1600"/>
              </a:spcBef>
              <a:spcAft>
                <a:spcPts val="0"/>
              </a:spcAft>
              <a:buSzPct val="106965"/>
              <a:buFont typeface="Times New Roman"/>
              <a:buChar char="○"/>
            </a:pPr>
            <a:r>
              <a:rPr lang="en-US" sz="1900" dirty="0">
                <a:latin typeface="Times New Roman"/>
                <a:ea typeface="Times New Roman"/>
                <a:cs typeface="Times New Roman"/>
                <a:sym typeface="Times New Roman"/>
              </a:rPr>
              <a:t>Fewer images about property, making </a:t>
            </a:r>
            <a:endParaRPr sz="1900" dirty="0">
              <a:latin typeface="Times New Roman"/>
              <a:ea typeface="Times New Roman"/>
              <a:cs typeface="Times New Roman"/>
              <a:sym typeface="Times New Roman"/>
            </a:endParaRPr>
          </a:p>
          <a:p>
            <a:pPr marL="457200" lvl="0" indent="457200" algn="just" rtl="0">
              <a:lnSpc>
                <a:spcPct val="100000"/>
              </a:lnSpc>
              <a:spcBef>
                <a:spcPts val="1600"/>
              </a:spcBef>
              <a:spcAft>
                <a:spcPts val="0"/>
              </a:spcAft>
              <a:buNone/>
            </a:pPr>
            <a:r>
              <a:rPr lang="en-US" sz="1900" dirty="0">
                <a:latin typeface="Times New Roman"/>
                <a:ea typeface="Times New Roman"/>
                <a:cs typeface="Times New Roman"/>
                <a:sym typeface="Times New Roman"/>
              </a:rPr>
              <a:t>it difficult for the users to trust them.</a:t>
            </a:r>
            <a:endParaRPr sz="1900" dirty="0">
              <a:latin typeface="Times New Roman"/>
              <a:ea typeface="Times New Roman"/>
              <a:cs typeface="Times New Roman"/>
              <a:sym typeface="Times New Roman"/>
            </a:endParaRPr>
          </a:p>
          <a:p>
            <a:pPr marL="914400" lvl="0" indent="-338296" algn="just" rtl="0">
              <a:lnSpc>
                <a:spcPct val="115000"/>
              </a:lnSpc>
              <a:spcBef>
                <a:spcPts val="1600"/>
              </a:spcBef>
              <a:spcAft>
                <a:spcPts val="0"/>
              </a:spcAft>
              <a:buSzPct val="106965"/>
              <a:buFont typeface="Times New Roman"/>
              <a:buChar char="○"/>
            </a:pPr>
            <a:r>
              <a:rPr lang="en-US" sz="1900" dirty="0">
                <a:latin typeface="Times New Roman"/>
                <a:ea typeface="Times New Roman"/>
                <a:cs typeface="Times New Roman"/>
                <a:sym typeface="Times New Roman"/>
              </a:rPr>
              <a:t>a customer's encounter is a lack of reliable information.</a:t>
            </a:r>
            <a:endParaRPr sz="1900" dirty="0">
              <a:latin typeface="Times New Roman"/>
              <a:ea typeface="Times New Roman"/>
              <a:cs typeface="Times New Roman"/>
              <a:sym typeface="Times New Roman"/>
            </a:endParaRPr>
          </a:p>
          <a:p>
            <a:pPr marL="0" lvl="0" indent="0" algn="just" rtl="0">
              <a:lnSpc>
                <a:spcPct val="115000"/>
              </a:lnSpc>
              <a:spcBef>
                <a:spcPts val="1600"/>
              </a:spcBef>
              <a:spcAft>
                <a:spcPts val="1600"/>
              </a:spcAft>
              <a:buNone/>
            </a:pPr>
            <a:endParaRPr sz="1900" dirty="0">
              <a:latin typeface="Times New Roman"/>
              <a:ea typeface="Times New Roman"/>
              <a:cs typeface="Times New Roman"/>
              <a:sym typeface="Times New Roman"/>
            </a:endParaRPr>
          </a:p>
        </p:txBody>
      </p:sp>
      <p:sp>
        <p:nvSpPr>
          <p:cNvPr id="214" name="Google Shape;214;p23"/>
          <p:cNvSpPr txBox="1">
            <a:spLocks noGrp="1"/>
          </p:cNvSpPr>
          <p:nvPr>
            <p:ph type="dt" idx="10"/>
          </p:nvPr>
        </p:nvSpPr>
        <p:spPr>
          <a:xfrm>
            <a:off x="838200" y="6562416"/>
            <a:ext cx="3200400" cy="2742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15" name="Google Shape;215;p23"/>
          <p:cNvSpPr txBox="1">
            <a:spLocks noGrp="1"/>
          </p:cNvSpPr>
          <p:nvPr>
            <p:ph type="sldNum" idx="12"/>
          </p:nvPr>
        </p:nvSpPr>
        <p:spPr>
          <a:xfrm>
            <a:off x="8757642" y="6562416"/>
            <a:ext cx="1371600" cy="274200"/>
          </a:xfrm>
          <a:prstGeom prst="rect">
            <a:avLst/>
          </a:prstGeom>
          <a:noFill/>
          <a:ln>
            <a:noFill/>
          </a:ln>
        </p:spPr>
        <p:txBody>
          <a:bodyPr spcFirstLastPara="1" wrap="square" lIns="91425" tIns="45700" rIns="91425" bIns="45700" anchor="ctr" anchorCtr="0">
            <a:normAutofit lnSpcReduction="10000"/>
          </a:bodyPr>
          <a:lstStyle/>
          <a:p>
            <a:pPr marL="0" lvl="0" indent="0" algn="r" rtl="0">
              <a:spcBef>
                <a:spcPts val="0"/>
              </a:spcBef>
              <a:spcAft>
                <a:spcPts val="0"/>
              </a:spcAft>
              <a:buNone/>
            </a:pPr>
            <a:fld id="{00000000-1234-1234-1234-123412341234}" type="slidenum">
              <a:rPr lang="en-US"/>
              <a:t>8</a:t>
            </a:fld>
            <a:endParaRPr/>
          </a:p>
        </p:txBody>
      </p:sp>
      <p:sp>
        <p:nvSpPr>
          <p:cNvPr id="216" name="Google Shape;216;p23"/>
          <p:cNvSpPr txBox="1">
            <a:spLocks noGrp="1"/>
          </p:cNvSpPr>
          <p:nvPr>
            <p:ph type="ftr" idx="11"/>
          </p:nvPr>
        </p:nvSpPr>
        <p:spPr>
          <a:xfrm>
            <a:off x="4288665" y="6562416"/>
            <a:ext cx="3200400" cy="274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pic>
        <p:nvPicPr>
          <p:cNvPr id="217" name="Google Shape;217;p23"/>
          <p:cNvPicPr preferRelativeResize="0"/>
          <p:nvPr/>
        </p:nvPicPr>
        <p:blipFill>
          <a:blip r:embed="rId5">
            <a:alphaModFix/>
          </a:blip>
          <a:stretch>
            <a:fillRect/>
          </a:stretch>
        </p:blipFill>
        <p:spPr>
          <a:xfrm>
            <a:off x="6276375" y="3141800"/>
            <a:ext cx="5969749" cy="3267075"/>
          </a:xfrm>
          <a:prstGeom prst="rect">
            <a:avLst/>
          </a:prstGeom>
          <a:noFill/>
          <a:ln>
            <a:noFill/>
          </a:ln>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4"/>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Survey of Existing Systems</a:t>
            </a:r>
            <a:endParaRPr/>
          </a:p>
        </p:txBody>
      </p:sp>
      <p:sp>
        <p:nvSpPr>
          <p:cNvPr id="223" name="Google Shape;223;p24"/>
          <p:cNvSpPr txBox="1">
            <a:spLocks noGrp="1"/>
          </p:cNvSpPr>
          <p:nvPr>
            <p:ph type="body" idx="1"/>
          </p:nvPr>
        </p:nvSpPr>
        <p:spPr>
          <a:xfrm>
            <a:off x="172571" y="1418447"/>
            <a:ext cx="11847000" cy="5112900"/>
          </a:xfrm>
          <a:prstGeom prst="rect">
            <a:avLst/>
          </a:prstGeom>
          <a:noFill/>
          <a:ln>
            <a:noFill/>
          </a:ln>
        </p:spPr>
        <p:txBody>
          <a:bodyPr spcFirstLastPara="1" wrap="square" lIns="91425" tIns="45700" rIns="91425" bIns="45700" anchor="t" anchorCtr="0">
            <a:normAutofit/>
          </a:bodyPr>
          <a:lstStyle/>
          <a:p>
            <a:pPr marL="228600" lvl="0" indent="-304800" algn="just" rtl="0">
              <a:lnSpc>
                <a:spcPct val="100000"/>
              </a:lnSpc>
              <a:spcBef>
                <a:spcPts val="1200"/>
              </a:spcBef>
              <a:spcAft>
                <a:spcPts val="0"/>
              </a:spcAft>
              <a:buSzPts val="3000"/>
              <a:buFont typeface="Times New Roman"/>
              <a:buChar char="●"/>
            </a:pPr>
            <a:r>
              <a:rPr lang="en-US" sz="2000">
                <a:uFill>
                  <a:noFill/>
                </a:uFill>
                <a:latin typeface="Times New Roman"/>
                <a:ea typeface="Times New Roman"/>
                <a:cs typeface="Times New Roman"/>
                <a:sym typeface="Times New Roman"/>
                <a:hlinkClick r:id="rId3"/>
              </a:rPr>
              <a:t>www.makan.co</a:t>
            </a:r>
            <a:r>
              <a:rPr lang="en-US" sz="2000">
                <a:latin typeface="Times New Roman"/>
                <a:ea typeface="Times New Roman"/>
                <a:cs typeface="Times New Roman"/>
                <a:sym typeface="Times New Roman"/>
              </a:rPr>
              <a:t>m</a:t>
            </a:r>
            <a:endParaRPr sz="2000">
              <a:latin typeface="Times New Roman"/>
              <a:ea typeface="Times New Roman"/>
              <a:cs typeface="Times New Roman"/>
              <a:sym typeface="Times New Roman"/>
            </a:endParaRPr>
          </a:p>
          <a:p>
            <a:pPr marL="685800" lvl="0" indent="0" algn="just" rtl="0">
              <a:lnSpc>
                <a:spcPct val="100000"/>
              </a:lnSpc>
              <a:spcBef>
                <a:spcPts val="1600"/>
              </a:spcBef>
              <a:spcAft>
                <a:spcPts val="0"/>
              </a:spcAft>
              <a:buNone/>
            </a:pPr>
            <a:r>
              <a:rPr lang="en-US" sz="1700">
                <a:latin typeface="Times New Roman"/>
                <a:ea typeface="Times New Roman"/>
                <a:cs typeface="Times New Roman"/>
                <a:sym typeface="Times New Roman"/>
              </a:rPr>
              <a:t>This website (</a:t>
            </a:r>
            <a:r>
              <a:rPr lang="en-US" sz="1700">
                <a:uFill>
                  <a:noFill/>
                </a:uFill>
                <a:latin typeface="Times New Roman"/>
                <a:ea typeface="Times New Roman"/>
                <a:cs typeface="Times New Roman"/>
                <a:sym typeface="Times New Roman"/>
                <a:hlinkClick r:id="rId3"/>
              </a:rPr>
              <a:t>www.makaan.com</a:t>
            </a:r>
            <a:r>
              <a:rPr lang="en-US" sz="1700">
                <a:latin typeface="Times New Roman"/>
                <a:ea typeface="Times New Roman"/>
                <a:cs typeface="Times New Roman"/>
                <a:sym typeface="Times New Roman"/>
              </a:rPr>
              <a:t>) is not upto date and has poor user interface and is not able to show properties to users easily due to its poor and difficult user interface.</a:t>
            </a:r>
            <a:endParaRPr sz="1700">
              <a:latin typeface="Times New Roman"/>
              <a:ea typeface="Times New Roman"/>
              <a:cs typeface="Times New Roman"/>
              <a:sym typeface="Times New Roman"/>
            </a:endParaRPr>
          </a:p>
          <a:p>
            <a:pPr marL="457200" lvl="0" indent="457200" algn="just" rtl="0">
              <a:lnSpc>
                <a:spcPct val="100000"/>
              </a:lnSpc>
              <a:spcBef>
                <a:spcPts val="1600"/>
              </a:spcBef>
              <a:spcAft>
                <a:spcPts val="0"/>
              </a:spcAft>
              <a:buNone/>
            </a:pPr>
            <a:r>
              <a:rPr lang="en-US" sz="1700">
                <a:latin typeface="Times New Roman"/>
                <a:ea typeface="Times New Roman"/>
                <a:cs typeface="Times New Roman"/>
                <a:sym typeface="Times New Roman"/>
              </a:rPr>
              <a:t>Pros:</a:t>
            </a:r>
            <a:endParaRPr sz="1700">
              <a:latin typeface="Times New Roman"/>
              <a:ea typeface="Times New Roman"/>
              <a:cs typeface="Times New Roman"/>
              <a:sym typeface="Times New Roman"/>
            </a:endParaRPr>
          </a:p>
          <a:p>
            <a:pPr marL="914400" lvl="0" indent="-336550" algn="just" rtl="0">
              <a:lnSpc>
                <a:spcPct val="200000"/>
              </a:lnSpc>
              <a:spcBef>
                <a:spcPts val="1600"/>
              </a:spcBef>
              <a:spcAft>
                <a:spcPts val="0"/>
              </a:spcAft>
              <a:buSzPts val="1700"/>
              <a:buFont typeface="Times New Roman"/>
              <a:buChar char="○"/>
            </a:pPr>
            <a:r>
              <a:rPr lang="en-US" sz="1700">
                <a:latin typeface="Times New Roman"/>
                <a:ea typeface="Times New Roman"/>
                <a:cs typeface="Times New Roman"/>
                <a:sym typeface="Times New Roman"/>
              </a:rPr>
              <a:t>Show details about properties</a:t>
            </a:r>
            <a:endParaRPr sz="1700">
              <a:latin typeface="Times New Roman"/>
              <a:ea typeface="Times New Roman"/>
              <a:cs typeface="Times New Roman"/>
              <a:sym typeface="Times New Roman"/>
            </a:endParaRPr>
          </a:p>
          <a:p>
            <a:pPr marL="457200" lvl="0" indent="0" algn="just" rtl="0">
              <a:lnSpc>
                <a:spcPct val="100000"/>
              </a:lnSpc>
              <a:spcBef>
                <a:spcPts val="1600"/>
              </a:spcBef>
              <a:spcAft>
                <a:spcPts val="0"/>
              </a:spcAft>
              <a:buNone/>
            </a:pPr>
            <a:r>
              <a:rPr lang="en-US" sz="1700">
                <a:latin typeface="Times New Roman"/>
                <a:ea typeface="Times New Roman"/>
                <a:cs typeface="Times New Roman"/>
                <a:sym typeface="Times New Roman"/>
              </a:rPr>
              <a:t>	Cons:</a:t>
            </a:r>
            <a:endParaRPr sz="1700">
              <a:latin typeface="Times New Roman"/>
              <a:ea typeface="Times New Roman"/>
              <a:cs typeface="Times New Roman"/>
              <a:sym typeface="Times New Roman"/>
            </a:endParaRPr>
          </a:p>
          <a:p>
            <a:pPr marL="914400" lvl="0" indent="-336550" algn="just" rtl="0">
              <a:lnSpc>
                <a:spcPct val="100000"/>
              </a:lnSpc>
              <a:spcBef>
                <a:spcPts val="1600"/>
              </a:spcBef>
              <a:spcAft>
                <a:spcPts val="0"/>
              </a:spcAft>
              <a:buSzPts val="1700"/>
              <a:buFont typeface="Times New Roman"/>
              <a:buChar char="○"/>
            </a:pPr>
            <a:r>
              <a:rPr lang="en-US" sz="1700">
                <a:latin typeface="Times New Roman"/>
                <a:ea typeface="Times New Roman"/>
                <a:cs typeface="Times New Roman"/>
                <a:sym typeface="Times New Roman"/>
              </a:rPr>
              <a:t>Poor user interface.</a:t>
            </a:r>
            <a:endParaRPr sz="1700">
              <a:latin typeface="Times New Roman"/>
              <a:ea typeface="Times New Roman"/>
              <a:cs typeface="Times New Roman"/>
              <a:sym typeface="Times New Roman"/>
            </a:endParaRPr>
          </a:p>
          <a:p>
            <a:pPr marL="914400" lvl="0" indent="-336550" algn="just" rtl="0">
              <a:lnSpc>
                <a:spcPct val="150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Difficult to use.</a:t>
            </a:r>
            <a:endParaRPr sz="1700">
              <a:latin typeface="Times New Roman"/>
              <a:ea typeface="Times New Roman"/>
              <a:cs typeface="Times New Roman"/>
              <a:sym typeface="Times New Roman"/>
            </a:endParaRPr>
          </a:p>
          <a:p>
            <a:pPr marL="914400" lvl="0" indent="-342900" algn="just" rtl="0">
              <a:lnSpc>
                <a:spcPct val="150000"/>
              </a:lnSpc>
              <a:spcBef>
                <a:spcPts val="0"/>
              </a:spcBef>
              <a:spcAft>
                <a:spcPts val="0"/>
              </a:spcAft>
              <a:buSzPts val="1800"/>
              <a:buFont typeface="Times New Roman"/>
              <a:buChar char="○"/>
            </a:pPr>
            <a:r>
              <a:rPr lang="en-US">
                <a:latin typeface="Times New Roman"/>
                <a:ea typeface="Times New Roman"/>
                <a:cs typeface="Times New Roman"/>
                <a:sym typeface="Times New Roman"/>
              </a:rPr>
              <a:t>Too many ads</a:t>
            </a:r>
            <a:endParaRPr>
              <a:latin typeface="Times New Roman"/>
              <a:ea typeface="Times New Roman"/>
              <a:cs typeface="Times New Roman"/>
              <a:sym typeface="Times New Roman"/>
            </a:endParaRPr>
          </a:p>
        </p:txBody>
      </p:sp>
      <p:sp>
        <p:nvSpPr>
          <p:cNvPr id="224" name="Google Shape;224;p24"/>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dirty="0">
                <a:solidFill>
                  <a:schemeClr val="lt1"/>
                </a:solidFill>
              </a:rPr>
              <a:t>03-11-2022</a:t>
            </a:r>
          </a:p>
        </p:txBody>
      </p:sp>
      <p:sp>
        <p:nvSpPr>
          <p:cNvPr id="225" name="Google Shape;225;p24"/>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9</a:t>
            </a:fld>
            <a:endParaRPr/>
          </a:p>
        </p:txBody>
      </p:sp>
      <p:sp>
        <p:nvSpPr>
          <p:cNvPr id="226" name="Google Shape;226;p24"/>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lt1"/>
                </a:solidFill>
              </a:rPr>
              <a:t>Department of Computer Science &amp; Information technology</a:t>
            </a:r>
          </a:p>
        </p:txBody>
      </p:sp>
      <p:pic>
        <p:nvPicPr>
          <p:cNvPr id="227" name="Google Shape;227;p24"/>
          <p:cNvPicPr preferRelativeResize="0"/>
          <p:nvPr/>
        </p:nvPicPr>
        <p:blipFill>
          <a:blip r:embed="rId4">
            <a:alphaModFix/>
          </a:blip>
          <a:stretch>
            <a:fillRect/>
          </a:stretch>
        </p:blipFill>
        <p:spPr>
          <a:xfrm>
            <a:off x="5046825" y="2935275"/>
            <a:ext cx="7145173" cy="3362425"/>
          </a:xfrm>
          <a:prstGeom prst="rect">
            <a:avLst/>
          </a:prstGeom>
          <a:noFill/>
          <a:ln>
            <a:noFill/>
          </a:ln>
        </p:spPr>
      </p:pic>
    </p:spTree>
  </p:cSld>
  <p:clrMapOvr>
    <a:masterClrMapping/>
  </p:clrMapOvr>
  <p:transition>
    <p:fade/>
  </p:transition>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1179</Words>
  <Application>Microsoft Office PowerPoint</Application>
  <PresentationFormat>Widescreen</PresentationFormat>
  <Paragraphs>132</Paragraphs>
  <Slides>16</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Quattrocento Sans</vt:lpstr>
      <vt:lpstr>Calibri</vt:lpstr>
      <vt:lpstr>Montserrat</vt:lpstr>
      <vt:lpstr>Arial Black</vt:lpstr>
      <vt:lpstr>Times New Roman</vt:lpstr>
      <vt:lpstr>Droid Sans Mono</vt:lpstr>
      <vt:lpstr>Lato</vt:lpstr>
      <vt:lpstr>Focus</vt:lpstr>
      <vt:lpstr>PowerPoint Presentation</vt:lpstr>
      <vt:lpstr>Real Estate Management &amp; rentUp System</vt:lpstr>
      <vt:lpstr>Team members 1.Aditya Polekar(0827CI191003) 2.Aayush Mishra(0827CI191002) 3.Utkarsh Shrivastava(0827CI191061)</vt:lpstr>
      <vt:lpstr>Project Presentation Outline</vt:lpstr>
      <vt:lpstr>Abstract</vt:lpstr>
      <vt:lpstr>Introduction </vt:lpstr>
      <vt:lpstr>The Problem Statement</vt:lpstr>
      <vt:lpstr>Survey of Existing Systems</vt:lpstr>
      <vt:lpstr>Survey of Existing Systems</vt:lpstr>
      <vt:lpstr>Survey of Existing Systems</vt:lpstr>
      <vt:lpstr>Objectives</vt:lpstr>
      <vt:lpstr>Solution Proposed</vt:lpstr>
      <vt:lpstr>The Outcome Discussion</vt:lpstr>
      <vt:lpstr>Conclusion and Limitation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ADITYA POLEKAR</cp:lastModifiedBy>
  <cp:revision>1</cp:revision>
  <dcterms:modified xsi:type="dcterms:W3CDTF">2022-11-03T15:02:12Z</dcterms:modified>
</cp:coreProperties>
</file>